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9"/>
  </p:notesMasterIdLst>
  <p:handoutMasterIdLst>
    <p:handoutMasterId r:id="rId30"/>
  </p:handoutMasterIdLst>
  <p:sldIdLst>
    <p:sldId id="296" r:id="rId8"/>
    <p:sldId id="315" r:id="rId9"/>
    <p:sldId id="360" r:id="rId10"/>
    <p:sldId id="361" r:id="rId11"/>
    <p:sldId id="340" r:id="rId12"/>
    <p:sldId id="341" r:id="rId13"/>
    <p:sldId id="342" r:id="rId14"/>
    <p:sldId id="362" r:id="rId15"/>
    <p:sldId id="363" r:id="rId16"/>
    <p:sldId id="364" r:id="rId17"/>
    <p:sldId id="378" r:id="rId18"/>
    <p:sldId id="380" r:id="rId19"/>
    <p:sldId id="383" r:id="rId20"/>
    <p:sldId id="384" r:id="rId21"/>
    <p:sldId id="385" r:id="rId22"/>
    <p:sldId id="386" r:id="rId23"/>
    <p:sldId id="388" r:id="rId24"/>
    <p:sldId id="382" r:id="rId25"/>
    <p:sldId id="387" r:id="rId26"/>
    <p:sldId id="389" r:id="rId27"/>
    <p:sldId id="357"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AD9"/>
    <a:srgbClr val="002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161"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11" y="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553" cy="49831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521" y="0"/>
            <a:ext cx="2945553" cy="498316"/>
          </a:xfrm>
          <a:prstGeom prst="rect">
            <a:avLst/>
          </a:prstGeom>
        </p:spPr>
        <p:txBody>
          <a:bodyPr vert="horz" lIns="91440" tIns="45720" rIns="91440" bIns="45720" rtlCol="0"/>
          <a:lstStyle>
            <a:lvl1pPr algn="r">
              <a:defRPr sz="1200"/>
            </a:lvl1pPr>
          </a:lstStyle>
          <a:p>
            <a:fld id="{DC1EDF1D-F418-42C5-B939-A8A5B11C9C86}" type="datetimeFigureOut">
              <a:rPr lang="en-IE" smtClean="0"/>
              <a:t>01/12/2025</a:t>
            </a:fld>
            <a:endParaRPr lang="en-IE"/>
          </a:p>
        </p:txBody>
      </p:sp>
      <p:sp>
        <p:nvSpPr>
          <p:cNvPr id="4" name="Footer Placeholder 3"/>
          <p:cNvSpPr>
            <a:spLocks noGrp="1"/>
          </p:cNvSpPr>
          <p:nvPr>
            <p:ph type="ftr" sz="quarter" idx="2"/>
          </p:nvPr>
        </p:nvSpPr>
        <p:spPr>
          <a:xfrm>
            <a:off x="0" y="9428323"/>
            <a:ext cx="2945553" cy="498316"/>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521" y="9428323"/>
            <a:ext cx="2945553" cy="498316"/>
          </a:xfrm>
          <a:prstGeom prst="rect">
            <a:avLst/>
          </a:prstGeom>
        </p:spPr>
        <p:txBody>
          <a:bodyPr vert="horz" lIns="91440" tIns="45720" rIns="91440" bIns="45720" rtlCol="0" anchor="b"/>
          <a:lstStyle>
            <a:lvl1pPr algn="r">
              <a:defRPr sz="1200"/>
            </a:lvl1pPr>
          </a:lstStyle>
          <a:p>
            <a:fld id="{24BA2CD9-A49C-42A6-B9CF-00A4C0CBA460}" type="slidenum">
              <a:rPr lang="en-IE" smtClean="0"/>
              <a:t>‹#›</a:t>
            </a:fld>
            <a:endParaRPr lang="en-IE"/>
          </a:p>
        </p:txBody>
      </p:sp>
    </p:spTree>
    <p:extLst>
      <p:ext uri="{BB962C8B-B14F-4D97-AF65-F5344CB8AC3E}">
        <p14:creationId xmlns:p14="http://schemas.microsoft.com/office/powerpoint/2010/main" val="873766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5" y="1"/>
            <a:ext cx="2945659" cy="496331"/>
          </a:xfrm>
          <a:prstGeom prst="rect">
            <a:avLst/>
          </a:prstGeom>
        </p:spPr>
        <p:txBody>
          <a:bodyPr vert="horz" lIns="91440" tIns="45720" rIns="91440" bIns="45720" rtlCol="0"/>
          <a:lstStyle>
            <a:lvl1pPr algn="r">
              <a:defRPr sz="1200"/>
            </a:lvl1pPr>
          </a:lstStyle>
          <a:p>
            <a:fld id="{2D1CCBE2-6FB5-4D6E-BF13-357B0D546CB3}" type="datetimeFigureOut">
              <a:rPr lang="en-IE" smtClean="0"/>
              <a:pPr/>
              <a:t>01/12/2025</a:t>
            </a:fld>
            <a:endParaRPr lang="en-IE"/>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155"/>
            <a:ext cx="5438140" cy="4466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2" y="9428584"/>
            <a:ext cx="2945659" cy="4963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5" y="9428584"/>
            <a:ext cx="2945659" cy="496331"/>
          </a:xfrm>
          <a:prstGeom prst="rect">
            <a:avLst/>
          </a:prstGeom>
        </p:spPr>
        <p:txBody>
          <a:bodyPr vert="horz" lIns="91440" tIns="45720" rIns="91440" bIns="45720" rtlCol="0" anchor="b"/>
          <a:lstStyle>
            <a:lvl1pPr algn="r">
              <a:defRPr sz="1200"/>
            </a:lvl1pPr>
          </a:lstStyle>
          <a:p>
            <a:fld id="{700CD75D-5576-49CB-8488-1C85F0089D78}" type="slidenum">
              <a:rPr lang="en-IE" smtClean="0"/>
              <a:pPr/>
              <a:t>‹#›</a:t>
            </a:fld>
            <a:endParaRPr lang="en-IE"/>
          </a:p>
        </p:txBody>
      </p:sp>
    </p:spTree>
    <p:extLst>
      <p:ext uri="{BB962C8B-B14F-4D97-AF65-F5344CB8AC3E}">
        <p14:creationId xmlns:p14="http://schemas.microsoft.com/office/powerpoint/2010/main" val="61923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255588"/>
            <a:ext cx="4148137" cy="3109912"/>
          </a:xfrm>
        </p:spPr>
      </p:sp>
      <p:sp>
        <p:nvSpPr>
          <p:cNvPr id="3" name="Notes Placeholder 2"/>
          <p:cNvSpPr>
            <a:spLocks noGrp="1"/>
          </p:cNvSpPr>
          <p:nvPr>
            <p:ph type="body" idx="1"/>
          </p:nvPr>
        </p:nvSpPr>
        <p:spPr>
          <a:xfrm>
            <a:off x="679768" y="3659669"/>
            <a:ext cx="5438140" cy="5522472"/>
          </a:xfrm>
        </p:spPr>
        <p:txBody>
          <a:bodyPr>
            <a:normAutofit/>
          </a:bodyPr>
          <a:lstStyle/>
          <a:p>
            <a:pPr lvl="0"/>
            <a:endParaRPr lang="en-IE" sz="14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a:t>
            </a:fld>
            <a:endParaRPr lang="en-IE"/>
          </a:p>
        </p:txBody>
      </p:sp>
    </p:spTree>
    <p:extLst>
      <p:ext uri="{BB962C8B-B14F-4D97-AF65-F5344CB8AC3E}">
        <p14:creationId xmlns:p14="http://schemas.microsoft.com/office/powerpoint/2010/main" val="110000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10</a:t>
            </a:fld>
            <a:endParaRPr lang="en-IE"/>
          </a:p>
        </p:txBody>
      </p:sp>
    </p:spTree>
    <p:extLst>
      <p:ext uri="{BB962C8B-B14F-4D97-AF65-F5344CB8AC3E}">
        <p14:creationId xmlns:p14="http://schemas.microsoft.com/office/powerpoint/2010/main" val="330742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11</a:t>
            </a:fld>
            <a:endParaRPr lang="en-IE"/>
          </a:p>
        </p:txBody>
      </p:sp>
    </p:spTree>
    <p:extLst>
      <p:ext uri="{BB962C8B-B14F-4D97-AF65-F5344CB8AC3E}">
        <p14:creationId xmlns:p14="http://schemas.microsoft.com/office/powerpoint/2010/main" val="385762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82563"/>
            <a:ext cx="4503737" cy="3378200"/>
          </a:xfrm>
        </p:spPr>
      </p:sp>
      <p:sp>
        <p:nvSpPr>
          <p:cNvPr id="3" name="Notes Placeholder 2"/>
          <p:cNvSpPr>
            <a:spLocks noGrp="1"/>
          </p:cNvSpPr>
          <p:nvPr>
            <p:ph type="body" idx="1"/>
          </p:nvPr>
        </p:nvSpPr>
        <p:spPr>
          <a:xfrm>
            <a:off x="371616" y="3659669"/>
            <a:ext cx="6144963" cy="5938709"/>
          </a:xfrm>
        </p:spPr>
        <p:txBody>
          <a:bodyPr>
            <a:noAutofit/>
          </a:bodyPr>
          <a:lstStyle/>
          <a:p>
            <a:endParaRPr lang="en-IE" sz="16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12</a:t>
            </a:fld>
            <a:endParaRPr lang="en-IE"/>
          </a:p>
        </p:txBody>
      </p:sp>
    </p:spTree>
    <p:extLst>
      <p:ext uri="{BB962C8B-B14F-4D97-AF65-F5344CB8AC3E}">
        <p14:creationId xmlns:p14="http://schemas.microsoft.com/office/powerpoint/2010/main" val="203589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13</a:t>
            </a:fld>
            <a:endParaRPr lang="en-IE"/>
          </a:p>
        </p:txBody>
      </p:sp>
    </p:spTree>
    <p:extLst>
      <p:ext uri="{BB962C8B-B14F-4D97-AF65-F5344CB8AC3E}">
        <p14:creationId xmlns:p14="http://schemas.microsoft.com/office/powerpoint/2010/main" val="19036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15</a:t>
            </a:fld>
            <a:endParaRPr lang="en-IE"/>
          </a:p>
        </p:txBody>
      </p:sp>
    </p:spTree>
    <p:extLst>
      <p:ext uri="{BB962C8B-B14F-4D97-AF65-F5344CB8AC3E}">
        <p14:creationId xmlns:p14="http://schemas.microsoft.com/office/powerpoint/2010/main" val="53878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16</a:t>
            </a:fld>
            <a:endParaRPr lang="en-IE"/>
          </a:p>
        </p:txBody>
      </p:sp>
    </p:spTree>
    <p:extLst>
      <p:ext uri="{BB962C8B-B14F-4D97-AF65-F5344CB8AC3E}">
        <p14:creationId xmlns:p14="http://schemas.microsoft.com/office/powerpoint/2010/main" val="1401509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17</a:t>
            </a:fld>
            <a:endParaRPr lang="en-IE"/>
          </a:p>
        </p:txBody>
      </p:sp>
    </p:spTree>
    <p:extLst>
      <p:ext uri="{BB962C8B-B14F-4D97-AF65-F5344CB8AC3E}">
        <p14:creationId xmlns:p14="http://schemas.microsoft.com/office/powerpoint/2010/main" val="391957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18</a:t>
            </a:fld>
            <a:endParaRPr lang="en-IE"/>
          </a:p>
        </p:txBody>
      </p:sp>
    </p:spTree>
    <p:extLst>
      <p:ext uri="{BB962C8B-B14F-4D97-AF65-F5344CB8AC3E}">
        <p14:creationId xmlns:p14="http://schemas.microsoft.com/office/powerpoint/2010/main" val="60097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19</a:t>
            </a:fld>
            <a:endParaRPr lang="en-IE"/>
          </a:p>
        </p:txBody>
      </p:sp>
    </p:spTree>
    <p:extLst>
      <p:ext uri="{BB962C8B-B14F-4D97-AF65-F5344CB8AC3E}">
        <p14:creationId xmlns:p14="http://schemas.microsoft.com/office/powerpoint/2010/main" val="798781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20</a:t>
            </a:fld>
            <a:endParaRPr lang="en-IE"/>
          </a:p>
        </p:txBody>
      </p:sp>
    </p:spTree>
    <p:extLst>
      <p:ext uri="{BB962C8B-B14F-4D97-AF65-F5344CB8AC3E}">
        <p14:creationId xmlns:p14="http://schemas.microsoft.com/office/powerpoint/2010/main" val="243067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00CD75D-5576-49CB-8488-1C85F0089D78}" type="slidenum">
              <a:rPr lang="en-IE" smtClean="0"/>
              <a:pPr/>
              <a:t>2</a:t>
            </a:fld>
            <a:endParaRPr lang="en-IE"/>
          </a:p>
        </p:txBody>
      </p:sp>
    </p:spTree>
    <p:extLst>
      <p:ext uri="{BB962C8B-B14F-4D97-AF65-F5344CB8AC3E}">
        <p14:creationId xmlns:p14="http://schemas.microsoft.com/office/powerpoint/2010/main" val="179124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QUESTIONS? </a:t>
            </a:r>
            <a:endParaRPr lang="en-IE" sz="14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21</a:t>
            </a:fld>
            <a:endParaRPr lang="en-IE"/>
          </a:p>
        </p:txBody>
      </p:sp>
    </p:spTree>
    <p:extLst>
      <p:ext uri="{BB962C8B-B14F-4D97-AF65-F5344CB8AC3E}">
        <p14:creationId xmlns:p14="http://schemas.microsoft.com/office/powerpoint/2010/main" val="403160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25" y="182563"/>
            <a:ext cx="4695825" cy="3521075"/>
          </a:xfrm>
        </p:spPr>
      </p:sp>
      <p:sp>
        <p:nvSpPr>
          <p:cNvPr id="3" name="Notes Placeholder 2"/>
          <p:cNvSpPr>
            <a:spLocks noGrp="1"/>
          </p:cNvSpPr>
          <p:nvPr>
            <p:ph type="body" idx="1"/>
          </p:nvPr>
        </p:nvSpPr>
        <p:spPr>
          <a:xfrm>
            <a:off x="734542" y="3949370"/>
            <a:ext cx="5616624" cy="5336943"/>
          </a:xfrm>
        </p:spPr>
        <p:txBody>
          <a:bodyPr>
            <a:normAutofit/>
          </a:bodyPr>
          <a:lstStyle/>
          <a:p>
            <a:pPr marL="285750" lvl="0" indent="-285750" eaLnBrk="0" fontAlgn="base" hangingPunct="0">
              <a:buFont typeface="Arial" panose="020B0604020202020204" pitchFamily="34" charset="0"/>
              <a:buChar char="•"/>
            </a:pPr>
            <a:r>
              <a:rPr lang="en-IE" sz="1400" dirty="0"/>
              <a:t>Independent lobbying registrar – Standards Commission </a:t>
            </a:r>
          </a:p>
          <a:p>
            <a:pPr marL="285750" lvl="0" indent="-285750" eaLnBrk="0" fontAlgn="base" hangingPunct="0">
              <a:buFont typeface="Arial" panose="020B0604020202020204" pitchFamily="34" charset="0"/>
              <a:buChar char="•"/>
            </a:pPr>
            <a:endParaRPr lang="en-IE" sz="1400" dirty="0"/>
          </a:p>
          <a:p>
            <a:pPr marL="285750" lvl="0" indent="-285750" eaLnBrk="0" fontAlgn="base" hangingPunct="0">
              <a:buFont typeface="Arial" panose="020B0604020202020204" pitchFamily="34" charset="0"/>
              <a:buChar char="•"/>
            </a:pPr>
            <a:r>
              <a:rPr lang="en-IE" sz="1400" dirty="0"/>
              <a:t>Registration of lobbyists (wide ranging scope)</a:t>
            </a:r>
          </a:p>
          <a:p>
            <a:pPr marL="285750" lvl="0" indent="-285750" eaLnBrk="0" fontAlgn="base" hangingPunct="0">
              <a:buFont typeface="Arial" panose="020B0604020202020204" pitchFamily="34" charset="0"/>
              <a:buChar char="•"/>
            </a:pPr>
            <a:endParaRPr lang="en-IE" sz="1400" dirty="0"/>
          </a:p>
          <a:p>
            <a:pPr marL="285750" lvl="0" indent="-285750" eaLnBrk="0" fontAlgn="base" hangingPunct="0">
              <a:buFont typeface="Arial" panose="020B0604020202020204" pitchFamily="34" charset="0"/>
              <a:buChar char="•"/>
            </a:pPr>
            <a:r>
              <a:rPr lang="en-IE" sz="1400" dirty="0"/>
              <a:t>Regular submission of returns (3 x/year)</a:t>
            </a:r>
          </a:p>
          <a:p>
            <a:pPr marL="285750" lvl="0" indent="-285750" eaLnBrk="0" fontAlgn="base" hangingPunct="0">
              <a:buFont typeface="Arial" panose="020B0604020202020204" pitchFamily="34" charset="0"/>
              <a:buChar char="•"/>
            </a:pPr>
            <a:endParaRPr lang="en-IE" sz="1400" dirty="0"/>
          </a:p>
          <a:p>
            <a:pPr marL="285750" lvl="0" indent="-285750" eaLnBrk="0" fontAlgn="base" hangingPunct="0">
              <a:buFont typeface="Arial" panose="020B0604020202020204" pitchFamily="34" charset="0"/>
              <a:buChar char="•"/>
            </a:pPr>
            <a:r>
              <a:rPr lang="en-IE" sz="1400" dirty="0"/>
              <a:t>Web-based public registry (lobbyist, lobbied, subject, intended result)</a:t>
            </a:r>
          </a:p>
          <a:p>
            <a:pPr marL="285750" indent="-285750" eaLnBrk="0" fontAlgn="base" hangingPunct="0">
              <a:buFont typeface="Arial" panose="020B0604020202020204" pitchFamily="34" charset="0"/>
              <a:buChar char="•"/>
            </a:pPr>
            <a:endParaRPr lang="en-IE" sz="1400" dirty="0"/>
          </a:p>
          <a:p>
            <a:pPr marL="285750" indent="-285750" eaLnBrk="0" fontAlgn="base" hangingPunct="0">
              <a:buFont typeface="Arial" panose="020B0604020202020204" pitchFamily="34" charset="0"/>
              <a:buChar char="•"/>
            </a:pPr>
            <a:r>
              <a:rPr lang="en-IE" sz="1400" dirty="0"/>
              <a:t>Post-employment restrictions for</a:t>
            </a:r>
            <a:r>
              <a:rPr lang="en-IE" sz="1400" b="1" dirty="0"/>
              <a:t> some </a:t>
            </a:r>
            <a:r>
              <a:rPr lang="en-IE" sz="1400" dirty="0"/>
              <a:t>public officials</a:t>
            </a:r>
            <a:r>
              <a:rPr lang="en-IE" sz="1400" baseline="0" dirty="0"/>
              <a:t> (one year cooling off period in which they cannot lobby) </a:t>
            </a:r>
          </a:p>
          <a:p>
            <a:pPr marL="742950" lvl="1" indent="-285750">
              <a:buFont typeface="Arial" panose="020B0604020202020204" pitchFamily="34" charset="0"/>
              <a:buChar char="•"/>
            </a:pPr>
            <a:r>
              <a:rPr lang="en-IE" sz="1400" baseline="0" dirty="0"/>
              <a:t>Only apply to Ministers, Ministers of state, special advisers and civil service </a:t>
            </a:r>
          </a:p>
          <a:p>
            <a:pPr marL="742950" lvl="1" indent="-285750">
              <a:buFont typeface="Arial" panose="020B0604020202020204" pitchFamily="34" charset="0"/>
              <a:buChar char="•"/>
            </a:pPr>
            <a:r>
              <a:rPr lang="en-IE" sz="1400" baseline="0" dirty="0"/>
              <a:t>INCLUDES local authority management (CE, Director of Service and Head of Finance in all local authorities; also includes Assistant Chief Executive and Head of Human Resources in Dublin City Council).</a:t>
            </a:r>
          </a:p>
          <a:p>
            <a:pPr marL="742950" lvl="1" indent="-285750">
              <a:buFont typeface="Arial" panose="020B0604020202020204" pitchFamily="34" charset="0"/>
              <a:buChar char="•"/>
            </a:pPr>
            <a:r>
              <a:rPr lang="en-IE" sz="1400" baseline="0" dirty="0"/>
              <a:t>DOES NOT INCLUDE elected officials (local councillors)</a:t>
            </a:r>
          </a:p>
          <a:p>
            <a:pPr marL="285750" indent="-285750">
              <a:buFont typeface="Arial" panose="020B0604020202020204" pitchFamily="34" charset="0"/>
              <a:buChar char="•"/>
            </a:pPr>
            <a:endParaRPr lang="en-US" sz="1400" baseline="0" dirty="0"/>
          </a:p>
          <a:p>
            <a:pPr marL="285750" lvl="0" indent="-285750" eaLnBrk="0" fontAlgn="base" hangingPunct="0">
              <a:buFont typeface="Arial" panose="020B0604020202020204" pitchFamily="34" charset="0"/>
              <a:buChar char="•"/>
            </a:pPr>
            <a:r>
              <a:rPr lang="en-IE" sz="1400" dirty="0"/>
              <a:t>Investigation and enforcement provisions (compliance focus)</a:t>
            </a:r>
          </a:p>
          <a:p>
            <a:pPr marL="285750" lvl="0" indent="-285750" eaLnBrk="0" fontAlgn="base" hangingPunct="0">
              <a:buFont typeface="Arial" panose="020B0604020202020204" pitchFamily="34" charset="0"/>
              <a:buChar char="•"/>
            </a:pPr>
            <a:endParaRPr lang="en-IE" sz="1400" dirty="0"/>
          </a:p>
          <a:p>
            <a:pPr marL="285750" lvl="0" indent="-285750" eaLnBrk="0" fontAlgn="base" hangingPunct="0">
              <a:buFont typeface="Arial" panose="020B0604020202020204" pitchFamily="34" charset="0"/>
              <a:buChar char="•"/>
            </a:pPr>
            <a:r>
              <a:rPr lang="en-IE" sz="1400" dirty="0"/>
              <a:t>Legislative review mechanism</a:t>
            </a:r>
          </a:p>
          <a:p>
            <a:pPr marL="285750" indent="-285750">
              <a:buFont typeface="Arial" panose="020B0604020202020204" pitchFamily="34" charset="0"/>
              <a:buChar char="•"/>
            </a:pPr>
            <a:endParaRPr lang="en-IE" sz="1400" baseline="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3</a:t>
            </a:fld>
            <a:endParaRPr lang="en-IE"/>
          </a:p>
        </p:txBody>
      </p:sp>
    </p:spTree>
    <p:extLst>
      <p:ext uri="{BB962C8B-B14F-4D97-AF65-F5344CB8AC3E}">
        <p14:creationId xmlns:p14="http://schemas.microsoft.com/office/powerpoint/2010/main" val="258303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4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4</a:t>
            </a:fld>
            <a:endParaRPr lang="en-IE"/>
          </a:p>
        </p:txBody>
      </p:sp>
    </p:spTree>
    <p:extLst>
      <p:ext uri="{BB962C8B-B14F-4D97-AF65-F5344CB8AC3E}">
        <p14:creationId xmlns:p14="http://schemas.microsoft.com/office/powerpoint/2010/main" val="108343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6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5</a:t>
            </a:fld>
            <a:endParaRPr lang="en-IE"/>
          </a:p>
        </p:txBody>
      </p:sp>
    </p:spTree>
    <p:extLst>
      <p:ext uri="{BB962C8B-B14F-4D97-AF65-F5344CB8AC3E}">
        <p14:creationId xmlns:p14="http://schemas.microsoft.com/office/powerpoint/2010/main" val="14325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400050"/>
            <a:ext cx="5183187" cy="3886200"/>
          </a:xfrm>
        </p:spPr>
      </p:sp>
      <p:sp>
        <p:nvSpPr>
          <p:cNvPr id="3" name="Notes Placeholder 2"/>
          <p:cNvSpPr>
            <a:spLocks noGrp="1"/>
          </p:cNvSpPr>
          <p:nvPr>
            <p:ph type="body" idx="1"/>
          </p:nvPr>
        </p:nvSpPr>
        <p:spPr>
          <a:xfrm>
            <a:off x="679768" y="5904844"/>
            <a:ext cx="5815413" cy="3738246"/>
          </a:xfrm>
        </p:spPr>
        <p:txBody>
          <a:bodyPr numCol="2" spcCol="360000">
            <a:noAutofit/>
          </a:bodyPr>
          <a:lstStyle/>
          <a:p>
            <a:pPr algn="ctr"/>
            <a:endParaRPr lang="en-IE" b="1"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6</a:t>
            </a:fld>
            <a:endParaRPr lang="en-IE"/>
          </a:p>
        </p:txBody>
      </p:sp>
    </p:spTree>
    <p:extLst>
      <p:ext uri="{BB962C8B-B14F-4D97-AF65-F5344CB8AC3E}">
        <p14:creationId xmlns:p14="http://schemas.microsoft.com/office/powerpoint/2010/main" val="165810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6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7</a:t>
            </a:fld>
            <a:endParaRPr lang="en-IE"/>
          </a:p>
        </p:txBody>
      </p:sp>
    </p:spTree>
    <p:extLst>
      <p:ext uri="{BB962C8B-B14F-4D97-AF65-F5344CB8AC3E}">
        <p14:creationId xmlns:p14="http://schemas.microsoft.com/office/powerpoint/2010/main" val="13715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400" dirty="0"/>
          </a:p>
        </p:txBody>
      </p:sp>
      <p:sp>
        <p:nvSpPr>
          <p:cNvPr id="4" name="Slide Number Placeholder 3"/>
          <p:cNvSpPr>
            <a:spLocks noGrp="1"/>
          </p:cNvSpPr>
          <p:nvPr>
            <p:ph type="sldNum" sz="quarter" idx="10"/>
          </p:nvPr>
        </p:nvSpPr>
        <p:spPr/>
        <p:txBody>
          <a:bodyPr/>
          <a:lstStyle/>
          <a:p>
            <a:fld id="{700CD75D-5576-49CB-8488-1C85F0089D78}" type="slidenum">
              <a:rPr lang="en-IE" smtClean="0"/>
              <a:pPr/>
              <a:t>8</a:t>
            </a:fld>
            <a:endParaRPr lang="en-IE"/>
          </a:p>
        </p:txBody>
      </p:sp>
    </p:spTree>
    <p:extLst>
      <p:ext uri="{BB962C8B-B14F-4D97-AF65-F5344CB8AC3E}">
        <p14:creationId xmlns:p14="http://schemas.microsoft.com/office/powerpoint/2010/main" val="406305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700CD75D-5576-49CB-8488-1C85F0089D78}" type="slidenum">
              <a:rPr lang="en-IE" smtClean="0"/>
              <a:pPr/>
              <a:t>9</a:t>
            </a:fld>
            <a:endParaRPr lang="en-IE"/>
          </a:p>
        </p:txBody>
      </p:sp>
    </p:spTree>
    <p:extLst>
      <p:ext uri="{BB962C8B-B14F-4D97-AF65-F5344CB8AC3E}">
        <p14:creationId xmlns:p14="http://schemas.microsoft.com/office/powerpoint/2010/main" val="260697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470025"/>
          </a:xfrm>
        </p:spPr>
        <p:txBody>
          <a:bodyPr anchor="t">
            <a:noAutofit/>
          </a:bodyPr>
          <a:lstStyle>
            <a:lvl1pPr>
              <a:defRPr b="0"/>
            </a:lvl1pPr>
          </a:lstStyle>
          <a:p>
            <a:r>
              <a:rPr lang="en-US" dirty="0"/>
              <a:t>Click to edit Master title style</a:t>
            </a:r>
            <a:endParaRPr lang="en-IE" dirty="0"/>
          </a:p>
        </p:txBody>
      </p:sp>
      <p:sp>
        <p:nvSpPr>
          <p:cNvPr id="3" name="Subtitle 2"/>
          <p:cNvSpPr>
            <a:spLocks noGrp="1"/>
          </p:cNvSpPr>
          <p:nvPr>
            <p:ph type="subTitle" idx="1"/>
          </p:nvPr>
        </p:nvSpPr>
        <p:spPr>
          <a:xfrm>
            <a:off x="1403648" y="4149080"/>
            <a:ext cx="6400800" cy="1752600"/>
          </a:xfrm>
        </p:spPr>
        <p:txBody>
          <a:bodyPr>
            <a:no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
        <p:nvSpPr>
          <p:cNvPr id="4" name="Date Placeholder 3"/>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F30AFA5-8CF7-4C5E-A246-91E90F1E2060}" type="slidenum">
              <a:rPr lang="en-IE" smtClean="0"/>
              <a:pPr/>
              <a:t>‹#›</a:t>
            </a:fld>
            <a:endParaRPr lang="en-IE" dirty="0"/>
          </a:p>
        </p:txBody>
      </p:sp>
      <p:sp>
        <p:nvSpPr>
          <p:cNvPr id="7" name="Rectangle 6"/>
          <p:cNvSpPr/>
          <p:nvPr userDrawn="1"/>
        </p:nvSpPr>
        <p:spPr>
          <a:xfrm>
            <a:off x="0" y="0"/>
            <a:ext cx="9144000" cy="1772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noFill/>
              </a:ln>
              <a:noFill/>
            </a:endParaRPr>
          </a:p>
        </p:txBody>
      </p:sp>
      <p:pic>
        <p:nvPicPr>
          <p:cNvPr id="8" name="Picture 2" descr="http://siporoloruff.azurewebsites.net/media/1056/logo-medium-quality-cropped.png"/>
          <p:cNvPicPr>
            <a:picLocks noChangeAspect="1" noChangeArrowheads="1"/>
          </p:cNvPicPr>
          <p:nvPr userDrawn="1"/>
        </p:nvPicPr>
        <p:blipFill>
          <a:blip r:embed="rId2" cstate="print"/>
          <a:srcRect/>
          <a:stretch>
            <a:fillRect/>
          </a:stretch>
        </p:blipFill>
        <p:spPr bwMode="auto">
          <a:xfrm>
            <a:off x="395536" y="476672"/>
            <a:ext cx="3413708" cy="1152128"/>
          </a:xfrm>
          <a:prstGeom prst="rect">
            <a:avLst/>
          </a:prstGeom>
          <a:noFill/>
        </p:spPr>
      </p:pic>
      <p:sp>
        <p:nvSpPr>
          <p:cNvPr id="9" name="Isosceles Triangle 8"/>
          <p:cNvSpPr/>
          <p:nvPr userDrawn="1"/>
        </p:nvSpPr>
        <p:spPr>
          <a:xfrm rot="11742482">
            <a:off x="154975" y="1639151"/>
            <a:ext cx="781200" cy="125260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Isosceles Triangle 10"/>
          <p:cNvSpPr/>
          <p:nvPr userDrawn="1"/>
        </p:nvSpPr>
        <p:spPr>
          <a:xfrm>
            <a:off x="0" y="6237312"/>
            <a:ext cx="9144000" cy="216024"/>
          </a:xfrm>
          <a:prstGeom prst="triangle">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userDrawn="1"/>
        </p:nvSpPr>
        <p:spPr>
          <a:xfrm>
            <a:off x="0" y="6453336"/>
            <a:ext cx="9144000"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Isosceles Triangle 12"/>
          <p:cNvSpPr/>
          <p:nvPr userDrawn="1"/>
        </p:nvSpPr>
        <p:spPr>
          <a:xfrm rot="10800000" flipH="1">
            <a:off x="0" y="1772816"/>
            <a:ext cx="9144000" cy="360040"/>
          </a:xfrm>
          <a:prstGeom prst="triangle">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Isosceles Triangle 10"/>
          <p:cNvSpPr/>
          <p:nvPr userDrawn="1"/>
        </p:nvSpPr>
        <p:spPr>
          <a:xfrm rot="10800000">
            <a:off x="0" y="764704"/>
            <a:ext cx="9144000" cy="216024"/>
          </a:xfrm>
          <a:prstGeom prst="triangle">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457200" y="1066726"/>
            <a:ext cx="8229600" cy="778098"/>
          </a:xfrm>
        </p:spPr>
        <p:txBody>
          <a:bodyPr anchor="t">
            <a:noAutofit/>
          </a:bodyPr>
          <a:lstStyle>
            <a:lvl1pPr algn="l">
              <a:defRPr sz="3600" b="0">
                <a:solidFill>
                  <a:srgbClr val="002E5F"/>
                </a:solidFill>
                <a:latin typeface="+mj-lt"/>
                <a:cs typeface="Arial" pitchFamily="34" charset="0"/>
              </a:defRPr>
            </a:lvl1pPr>
          </a:lstStyle>
          <a:p>
            <a:r>
              <a:rPr lang="en-US" dirty="0"/>
              <a:t>Click to edit Master title style</a:t>
            </a:r>
            <a:endParaRPr lang="en-IE" dirty="0"/>
          </a:p>
        </p:txBody>
      </p:sp>
      <p:sp>
        <p:nvSpPr>
          <p:cNvPr id="3" name="Content Placeholder 2"/>
          <p:cNvSpPr>
            <a:spLocks noGrp="1"/>
          </p:cNvSpPr>
          <p:nvPr>
            <p:ph idx="1"/>
          </p:nvPr>
        </p:nvSpPr>
        <p:spPr>
          <a:xfrm>
            <a:off x="457200" y="1988840"/>
            <a:ext cx="8229600" cy="4536505"/>
          </a:xfrm>
        </p:spPr>
        <p:txBody>
          <a:bodyPr/>
          <a:lstStyle>
            <a:lvl1pPr>
              <a:buClr>
                <a:srgbClr val="951B81"/>
              </a:buClr>
              <a:buFont typeface="Wingdings" pitchFamily="2" charset="2"/>
              <a:buChar char="§"/>
              <a:defRPr sz="2800"/>
            </a:lvl1pPr>
            <a:lvl2pPr>
              <a:buClr>
                <a:srgbClr val="35BAD9"/>
              </a:buClr>
              <a:buFont typeface="Arial" pitchFamily="34" charset="0"/>
              <a:buChar char="•"/>
              <a:defRPr sz="2400"/>
            </a:lvl2pPr>
            <a:lvl3pPr>
              <a:buClr>
                <a:srgbClr val="002E5F"/>
              </a:buCl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F30AFA5-8CF7-4C5E-A246-91E90F1E2060}" type="slidenum">
              <a:rPr lang="en-IE" smtClean="0"/>
              <a:pPr/>
              <a:t>‹#›</a:t>
            </a:fld>
            <a:endParaRPr lang="en-IE" dirty="0"/>
          </a:p>
        </p:txBody>
      </p:sp>
      <p:sp>
        <p:nvSpPr>
          <p:cNvPr id="7" name="Rectangle 6"/>
          <p:cNvSpPr/>
          <p:nvPr userDrawn="1"/>
        </p:nvSpPr>
        <p:spPr>
          <a:xfrm>
            <a:off x="0" y="0"/>
            <a:ext cx="9144000" cy="764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ln>
                <a:noFill/>
              </a:ln>
              <a:noFill/>
            </a:endParaRPr>
          </a:p>
        </p:txBody>
      </p:sp>
      <p:pic>
        <p:nvPicPr>
          <p:cNvPr id="8" name="Picture 2" descr="http://siporoloruff.azurewebsites.net/media/1056/logo-medium-quality-cropped.png"/>
          <p:cNvPicPr>
            <a:picLocks noChangeAspect="1" noChangeArrowheads="1"/>
          </p:cNvPicPr>
          <p:nvPr userDrawn="1"/>
        </p:nvPicPr>
        <p:blipFill>
          <a:blip r:embed="rId2" cstate="print"/>
          <a:srcRect/>
          <a:stretch>
            <a:fillRect/>
          </a:stretch>
        </p:blipFill>
        <p:spPr bwMode="auto">
          <a:xfrm>
            <a:off x="6732240" y="144016"/>
            <a:ext cx="1944216" cy="656174"/>
          </a:xfrm>
          <a:prstGeom prst="rect">
            <a:avLst/>
          </a:prstGeom>
          <a:noFill/>
        </p:spPr>
      </p:pic>
      <p:cxnSp>
        <p:nvCxnSpPr>
          <p:cNvPr id="10" name="Straight Connector 9"/>
          <p:cNvCxnSpPr/>
          <p:nvPr userDrawn="1"/>
        </p:nvCxnSpPr>
        <p:spPr>
          <a:xfrm>
            <a:off x="467544" y="1700808"/>
            <a:ext cx="8676456" cy="0"/>
          </a:xfrm>
          <a:prstGeom prst="line">
            <a:avLst/>
          </a:prstGeom>
          <a:ln w="38100" cap="flat" cmpd="sng">
            <a:solidFill>
              <a:srgbClr val="35BAD9"/>
            </a:solidFill>
            <a:prstDash val="solid"/>
          </a:ln>
        </p:spPr>
        <p:style>
          <a:lnRef idx="1">
            <a:schemeClr val="accent1"/>
          </a:lnRef>
          <a:fillRef idx="0">
            <a:schemeClr val="accent1"/>
          </a:fillRef>
          <a:effectRef idx="0">
            <a:schemeClr val="accent1"/>
          </a:effectRef>
          <a:fontRef idx="minor">
            <a:schemeClr val="tx1"/>
          </a:fontRef>
        </p:style>
      </p:cxnSp>
      <p:sp>
        <p:nvSpPr>
          <p:cNvPr id="13" name="Isosceles Triangle 12"/>
          <p:cNvSpPr/>
          <p:nvPr userDrawn="1"/>
        </p:nvSpPr>
        <p:spPr>
          <a:xfrm>
            <a:off x="0" y="6237312"/>
            <a:ext cx="9144000" cy="216024"/>
          </a:xfrm>
          <a:prstGeom prst="triangle">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userDrawn="1"/>
        </p:nvSpPr>
        <p:spPr>
          <a:xfrm>
            <a:off x="0" y="6453336"/>
            <a:ext cx="9144000"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621F9-DC1E-4FB1-8C6D-6825C87713B0}" type="datetimeFigureOut">
              <a:rPr lang="en-IE" smtClean="0"/>
              <a:pPr/>
              <a:t>01/12/2025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5F30AFA5-8CF7-4C5E-A246-91E90F1E2060}"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621F9-DC1E-4FB1-8C6D-6825C87713B0}" type="datetimeFigureOut">
              <a:rPr lang="en-IE" smtClean="0"/>
              <a:pPr/>
              <a:t>01/12/2025</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AFA5-8CF7-4C5E-A246-91E90F1E2060}"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obbying.i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492896"/>
            <a:ext cx="8892480" cy="1800200"/>
          </a:xfrm>
        </p:spPr>
        <p:txBody>
          <a:bodyPr>
            <a:normAutofit/>
          </a:bodyPr>
          <a:lstStyle/>
          <a:p>
            <a:r>
              <a:rPr lang="en-US" dirty="0"/>
              <a:t>Regulation of Lobbying</a:t>
            </a:r>
            <a:r>
              <a:rPr lang="en-IE" dirty="0"/>
              <a:t> </a:t>
            </a:r>
            <a:br>
              <a:rPr lang="en-IE" dirty="0"/>
            </a:br>
            <a:r>
              <a:rPr lang="en-IE" sz="4000" i="1" dirty="0"/>
              <a:t>What you need to know</a:t>
            </a:r>
          </a:p>
        </p:txBody>
      </p:sp>
      <p:sp>
        <p:nvSpPr>
          <p:cNvPr id="3" name="Subtitle 2"/>
          <p:cNvSpPr>
            <a:spLocks noGrp="1"/>
          </p:cNvSpPr>
          <p:nvPr>
            <p:ph type="subTitle" idx="1"/>
          </p:nvPr>
        </p:nvSpPr>
        <p:spPr>
          <a:xfrm>
            <a:off x="251520" y="4437112"/>
            <a:ext cx="2664296" cy="1800200"/>
          </a:xfrm>
        </p:spPr>
        <p:txBody>
          <a:bodyPr vert="horz" lIns="91440" tIns="45720" rIns="91440" bIns="45720" rtlCol="0" anchor="t">
            <a:noAutofit/>
          </a:bodyPr>
          <a:lstStyle/>
          <a:p>
            <a:pPr algn="l"/>
            <a:endParaRPr lang="en-IE" sz="2400" dirty="0">
              <a:solidFill>
                <a:schemeClr val="tx1"/>
              </a:solidFill>
            </a:endParaRPr>
          </a:p>
          <a:p>
            <a:pPr algn="l"/>
            <a:endParaRPr lang="en-IE" sz="2400" dirty="0">
              <a:solidFill>
                <a:schemeClr val="tx1"/>
              </a:solidFill>
            </a:endParaRPr>
          </a:p>
          <a:p>
            <a:pPr algn="l"/>
            <a:endParaRPr lang="en-IE" sz="2400" dirty="0">
              <a:solidFill>
                <a:schemeClr val="tx1"/>
              </a:solidFill>
            </a:endParaRPr>
          </a:p>
          <a:p>
            <a:pPr algn="l"/>
            <a:r>
              <a:rPr lang="en-IE" sz="2400" dirty="0">
                <a:solidFill>
                  <a:schemeClr val="tx1"/>
                </a:solidFill>
              </a:rPr>
              <a:t>18 November 2025</a:t>
            </a:r>
            <a:endParaRPr lang="en-IE" sz="2400" dirty="0">
              <a:solidFill>
                <a:schemeClr val="tx1"/>
              </a:solidFill>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906858"/>
            <a:ext cx="3490722" cy="14744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Return requirements</a:t>
            </a:r>
          </a:p>
        </p:txBody>
      </p:sp>
      <p:sp>
        <p:nvSpPr>
          <p:cNvPr id="3" name="Content Placeholder 2"/>
          <p:cNvSpPr>
            <a:spLocks noGrp="1"/>
          </p:cNvSpPr>
          <p:nvPr>
            <p:ph idx="1"/>
          </p:nvPr>
        </p:nvSpPr>
        <p:spPr>
          <a:xfrm>
            <a:off x="463638" y="1844824"/>
            <a:ext cx="8356833" cy="4680520"/>
          </a:xfrm>
        </p:spPr>
        <p:txBody>
          <a:bodyPr>
            <a:normAutofit fontScale="92500"/>
          </a:bodyPr>
          <a:lstStyle/>
          <a:p>
            <a:r>
              <a:rPr lang="en-IE" dirty="0"/>
              <a:t>3 Returns periods per year with </a:t>
            </a:r>
            <a:r>
              <a:rPr lang="en-IE" u="sng" dirty="0"/>
              <a:t>mandatory deadlines</a:t>
            </a:r>
          </a:p>
          <a:p>
            <a:pPr lvl="1"/>
            <a:r>
              <a:rPr lang="en-IE" dirty="0"/>
              <a:t>1 September–31 December: returns due 21 January</a:t>
            </a:r>
          </a:p>
          <a:p>
            <a:pPr lvl="1"/>
            <a:r>
              <a:rPr lang="en-IE" dirty="0"/>
              <a:t>1 January–30 April: returns due 21 May</a:t>
            </a:r>
          </a:p>
          <a:p>
            <a:pPr lvl="1"/>
            <a:r>
              <a:rPr lang="en-IE" dirty="0"/>
              <a:t>1 May–31 August: returns due 21 September</a:t>
            </a:r>
          </a:p>
          <a:p>
            <a:r>
              <a:rPr lang="en-IE" dirty="0"/>
              <a:t>Nil returns are also required</a:t>
            </a:r>
          </a:p>
          <a:p>
            <a:r>
              <a:rPr lang="en-IE" dirty="0"/>
              <a:t>One return per subject - include following information:</a:t>
            </a:r>
          </a:p>
          <a:p>
            <a:pPr lvl="1"/>
            <a:r>
              <a:rPr lang="en-IE" dirty="0"/>
              <a:t>Who was lobbied</a:t>
            </a:r>
          </a:p>
          <a:p>
            <a:pPr lvl="1"/>
            <a:r>
              <a:rPr lang="en-IE" dirty="0"/>
              <a:t>Subject matter/intended results</a:t>
            </a:r>
          </a:p>
          <a:p>
            <a:pPr lvl="1"/>
            <a:r>
              <a:rPr lang="en-IE" dirty="0"/>
              <a:t>Type and extent of activity</a:t>
            </a:r>
          </a:p>
          <a:p>
            <a:pPr lvl="1"/>
            <a:r>
              <a:rPr lang="en-IE" dirty="0"/>
              <a:t>Current/former DPOs lobbying for you</a:t>
            </a:r>
          </a:p>
          <a:p>
            <a:pPr lvl="1"/>
            <a:r>
              <a:rPr lang="en-IE" dirty="0"/>
              <a:t>Client information (if relevant; lobbyist)</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10</a:t>
            </a:fld>
            <a:endParaRPr lang="en-IE" dirty="0"/>
          </a:p>
        </p:txBody>
      </p:sp>
    </p:spTree>
    <p:extLst>
      <p:ext uri="{BB962C8B-B14F-4D97-AF65-F5344CB8AC3E}">
        <p14:creationId xmlns:p14="http://schemas.microsoft.com/office/powerpoint/2010/main" val="257921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Contraventions and Enforcement</a:t>
            </a:r>
          </a:p>
        </p:txBody>
      </p:sp>
      <p:sp>
        <p:nvSpPr>
          <p:cNvPr id="3" name="Content Placeholder 2"/>
          <p:cNvSpPr>
            <a:spLocks noGrp="1"/>
          </p:cNvSpPr>
          <p:nvPr>
            <p:ph idx="1"/>
          </p:nvPr>
        </p:nvSpPr>
        <p:spPr>
          <a:xfrm>
            <a:off x="463638" y="1844824"/>
            <a:ext cx="8356833" cy="4680520"/>
          </a:xfrm>
        </p:spPr>
        <p:txBody>
          <a:bodyPr>
            <a:normAutofit/>
          </a:bodyPr>
          <a:lstStyle/>
          <a:p>
            <a:r>
              <a:rPr lang="en-IE" dirty="0"/>
              <a:t>Contraventions of Act:</a:t>
            </a:r>
          </a:p>
          <a:p>
            <a:pPr lvl="1"/>
            <a:r>
              <a:rPr lang="en-IE" dirty="0"/>
              <a:t>Lobbying without registering</a:t>
            </a:r>
          </a:p>
          <a:p>
            <a:pPr lvl="1"/>
            <a:r>
              <a:rPr lang="en-IE" dirty="0"/>
              <a:t>Failure to submit return by deadline (including nil return)</a:t>
            </a:r>
          </a:p>
          <a:p>
            <a:pPr lvl="1"/>
            <a:r>
              <a:rPr lang="en-IE" dirty="0"/>
              <a:t>Providing inaccurate/misleading information </a:t>
            </a:r>
          </a:p>
          <a:p>
            <a:pPr lvl="1"/>
            <a:r>
              <a:rPr lang="en-IE" dirty="0"/>
              <a:t>Failing to comply with an investigation</a:t>
            </a:r>
          </a:p>
          <a:p>
            <a:pPr lvl="1"/>
            <a:r>
              <a:rPr lang="en-IE" dirty="0"/>
              <a:t>Obstructing an investigation</a:t>
            </a:r>
          </a:p>
          <a:p>
            <a:r>
              <a:rPr lang="en-IE" dirty="0"/>
              <a:t>Consequences of non-compliance</a:t>
            </a:r>
          </a:p>
          <a:p>
            <a:pPr lvl="1"/>
            <a:r>
              <a:rPr lang="en-IE" dirty="0"/>
              <a:t>Fixed payment notices for late returns: €200 </a:t>
            </a:r>
          </a:p>
          <a:p>
            <a:pPr lvl="1"/>
            <a:r>
              <a:rPr lang="en-IE" dirty="0"/>
              <a:t>Investigation and prosecution of contraventions</a:t>
            </a:r>
          </a:p>
          <a:p>
            <a:pPr lvl="1"/>
            <a:r>
              <a:rPr lang="en-IE" dirty="0"/>
              <a:t>If convicted: higher fines and/or imprisonment</a:t>
            </a:r>
          </a:p>
          <a:p>
            <a:pPr lvl="1"/>
            <a:endParaRPr lang="en-IE" dirty="0"/>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11</a:t>
            </a:fld>
            <a:endParaRPr lang="en-IE" dirty="0"/>
          </a:p>
        </p:txBody>
      </p:sp>
      <p:pic>
        <p:nvPicPr>
          <p:cNvPr id="5" name="Picture 4"/>
          <p:cNvPicPr/>
          <p:nvPr/>
        </p:nvPicPr>
        <p:blipFill rotWithShape="1">
          <a:blip r:embed="rId3"/>
          <a:srcRect l="4266" t="32329" r="71803" b="20156"/>
          <a:stretch/>
        </p:blipFill>
        <p:spPr bwMode="auto">
          <a:xfrm rot="1598911">
            <a:off x="6749957" y="3885406"/>
            <a:ext cx="2376264" cy="1440160"/>
          </a:xfrm>
          <a:prstGeom prst="rect">
            <a:avLst/>
          </a:prstGeom>
          <a:ln>
            <a:noFill/>
          </a:ln>
          <a:effectLst>
            <a:softEdge rad="508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6042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78098"/>
          </a:xfrm>
        </p:spPr>
        <p:txBody>
          <a:bodyPr>
            <a:noAutofit/>
          </a:bodyPr>
          <a:lstStyle/>
          <a:p>
            <a:r>
              <a:rPr lang="en-IE" dirty="0"/>
              <a:t>Code of Conduct</a:t>
            </a:r>
          </a:p>
        </p:txBody>
      </p:sp>
      <p:sp>
        <p:nvSpPr>
          <p:cNvPr id="3" name="Content Placeholder 2"/>
          <p:cNvSpPr>
            <a:spLocks noGrp="1"/>
          </p:cNvSpPr>
          <p:nvPr>
            <p:ph idx="1"/>
          </p:nvPr>
        </p:nvSpPr>
        <p:spPr>
          <a:xfrm>
            <a:off x="290500" y="2177479"/>
            <a:ext cx="3682752" cy="4680521"/>
          </a:xfrm>
        </p:spPr>
        <p:txBody>
          <a:bodyPr>
            <a:noAutofit/>
          </a:bodyPr>
          <a:lstStyle/>
          <a:p>
            <a:r>
              <a:rPr lang="en-IE" sz="2400" i="1" dirty="0"/>
              <a:t>Came into effect 1 January 2019</a:t>
            </a:r>
          </a:p>
          <a:p>
            <a:r>
              <a:rPr lang="en-IE" sz="2400" i="1" dirty="0"/>
              <a:t>Purpose to govern behaviour – ensure lobbying ethical</a:t>
            </a:r>
          </a:p>
          <a:p>
            <a:r>
              <a:rPr lang="en-IE" sz="2400" i="1" dirty="0"/>
              <a:t>Sets out 8 key principles </a:t>
            </a:r>
          </a:p>
          <a:p>
            <a:r>
              <a:rPr lang="en-IE" sz="2400" i="1" dirty="0"/>
              <a:t>Persons lobbying should have regard to Code</a:t>
            </a:r>
          </a:p>
        </p:txBody>
      </p:sp>
      <p:sp>
        <p:nvSpPr>
          <p:cNvPr id="4" name="Slide Number Placeholder 3"/>
          <p:cNvSpPr>
            <a:spLocks noGrp="1"/>
          </p:cNvSpPr>
          <p:nvPr>
            <p:ph type="sldNum" sz="quarter" idx="12"/>
          </p:nvPr>
        </p:nvSpPr>
        <p:spPr/>
        <p:txBody>
          <a:bodyPr/>
          <a:lstStyle/>
          <a:p>
            <a:fld id="{5F30AFA5-8CF7-4C5E-A246-91E90F1E2060}" type="slidenum">
              <a:rPr lang="en-IE" smtClean="0"/>
              <a:pPr/>
              <a:t>12</a:t>
            </a:fld>
            <a:endParaRPr lang="en-IE" dirty="0"/>
          </a:p>
        </p:txBody>
      </p:sp>
      <p:sp>
        <p:nvSpPr>
          <p:cNvPr id="5" name="Content Placeholder 2"/>
          <p:cNvSpPr txBox="1">
            <a:spLocks/>
          </p:cNvSpPr>
          <p:nvPr/>
        </p:nvSpPr>
        <p:spPr>
          <a:xfrm>
            <a:off x="5076056" y="1772816"/>
            <a:ext cx="3826768" cy="46805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51B81"/>
              </a:buClr>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35BAD9"/>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2E5F"/>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IE" sz="2000" b="1" dirty="0"/>
              <a:t>Eight Principles of Code:</a:t>
            </a:r>
          </a:p>
          <a:p>
            <a:pPr marL="0" indent="0">
              <a:buFont typeface="Wingdings" pitchFamily="2" charset="2"/>
              <a:buNone/>
            </a:pPr>
            <a:r>
              <a:rPr lang="en-IE" sz="2000" dirty="0"/>
              <a:t>1) Demonstrate respect for public bodies</a:t>
            </a:r>
          </a:p>
          <a:p>
            <a:pPr marL="0" indent="0">
              <a:buFont typeface="Wingdings" pitchFamily="2" charset="2"/>
              <a:buNone/>
            </a:pPr>
            <a:r>
              <a:rPr lang="en-IE" sz="2000" dirty="0"/>
              <a:t>2) Act with honesty &amp; integrity</a:t>
            </a:r>
          </a:p>
          <a:p>
            <a:pPr marL="0" indent="0">
              <a:buFont typeface="Wingdings" pitchFamily="2" charset="2"/>
              <a:buNone/>
            </a:pPr>
            <a:r>
              <a:rPr lang="en-IE" sz="2000" dirty="0"/>
              <a:t>3) Ensure accuracy of Information</a:t>
            </a:r>
          </a:p>
          <a:p>
            <a:pPr marL="0" indent="0">
              <a:buFont typeface="Wingdings" pitchFamily="2" charset="2"/>
              <a:buNone/>
            </a:pPr>
            <a:r>
              <a:rPr lang="en-IE" sz="2000" dirty="0"/>
              <a:t>4) Disclose identity and purpose </a:t>
            </a:r>
          </a:p>
          <a:p>
            <a:pPr marL="0" indent="0">
              <a:buFont typeface="Wingdings" pitchFamily="2" charset="2"/>
              <a:buNone/>
            </a:pPr>
            <a:r>
              <a:rPr lang="en-IE" sz="2000" dirty="0"/>
              <a:t>5) Preserve confidentiality</a:t>
            </a:r>
          </a:p>
          <a:p>
            <a:pPr marL="0" indent="0">
              <a:buFont typeface="Wingdings" pitchFamily="2" charset="2"/>
              <a:buNone/>
            </a:pPr>
            <a:r>
              <a:rPr lang="en-IE" sz="2000" dirty="0"/>
              <a:t>6)Avoid improper influence</a:t>
            </a:r>
          </a:p>
          <a:p>
            <a:pPr marL="0" indent="0">
              <a:buFont typeface="Wingdings" pitchFamily="2" charset="2"/>
              <a:buNone/>
            </a:pPr>
            <a:r>
              <a:rPr lang="en-IE" sz="2000" dirty="0"/>
              <a:t>7) Observe provisions of Act</a:t>
            </a:r>
          </a:p>
          <a:p>
            <a:pPr marL="0" indent="0">
              <a:buFont typeface="Wingdings" pitchFamily="2" charset="2"/>
              <a:buNone/>
            </a:pPr>
            <a:r>
              <a:rPr lang="en-IE" sz="2000" dirty="0"/>
              <a:t>8) Observe provisions of code</a:t>
            </a:r>
          </a:p>
          <a:p>
            <a:pPr marL="0" indent="0">
              <a:buFont typeface="Wingdings" pitchFamily="2" charset="2"/>
              <a:buNone/>
            </a:pPr>
            <a:endParaRPr lang="en-IE" sz="2000" dirty="0"/>
          </a:p>
          <a:p>
            <a:pPr marL="0" indent="0">
              <a:buFont typeface="Wingdings" pitchFamily="2" charset="2"/>
              <a:buNone/>
            </a:pPr>
            <a:endParaRPr lang="en-IE" sz="2000" dirty="0"/>
          </a:p>
        </p:txBody>
      </p:sp>
    </p:spTree>
    <p:extLst>
      <p:ext uri="{BB962C8B-B14F-4D97-AF65-F5344CB8AC3E}">
        <p14:creationId xmlns:p14="http://schemas.microsoft.com/office/powerpoint/2010/main" val="296718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Post-employment restrictions</a:t>
            </a:r>
          </a:p>
        </p:txBody>
      </p:sp>
      <p:sp>
        <p:nvSpPr>
          <p:cNvPr id="3" name="Content Placeholder 2"/>
          <p:cNvSpPr>
            <a:spLocks noGrp="1"/>
          </p:cNvSpPr>
          <p:nvPr>
            <p:ph idx="1"/>
          </p:nvPr>
        </p:nvSpPr>
        <p:spPr>
          <a:xfrm>
            <a:off x="463638" y="1844824"/>
            <a:ext cx="8356833" cy="4680520"/>
          </a:xfrm>
        </p:spPr>
        <p:txBody>
          <a:bodyPr>
            <a:normAutofit lnSpcReduction="10000"/>
          </a:bodyPr>
          <a:lstStyle/>
          <a:p>
            <a:r>
              <a:rPr lang="en-IE" dirty="0"/>
              <a:t>Provides that specific categories of Designated Public Officials ("DPOs") are subject to a one-year “cooling-off” period, during which;</a:t>
            </a:r>
          </a:p>
          <a:p>
            <a:pPr lvl="1"/>
            <a:r>
              <a:rPr lang="en-IE" dirty="0"/>
              <a:t>they cannot engage in lobbying activities in specific circumstances, </a:t>
            </a:r>
          </a:p>
          <a:p>
            <a:pPr lvl="1"/>
            <a:r>
              <a:rPr lang="en-IE" dirty="0"/>
              <a:t>or be employed by, or provide services to, a person carrying on lobbying activities in specific circumstances.  </a:t>
            </a:r>
          </a:p>
          <a:p>
            <a:r>
              <a:rPr lang="en-IE" dirty="0"/>
              <a:t>Purpose: </a:t>
            </a:r>
          </a:p>
          <a:p>
            <a:pPr lvl="1"/>
            <a:r>
              <a:rPr lang="en-IE" dirty="0"/>
              <a:t>To manage the potential for conflicts of interest between the public and private sectors,</a:t>
            </a:r>
          </a:p>
          <a:p>
            <a:pPr lvl="1"/>
            <a:r>
              <a:rPr lang="en-IE" dirty="0"/>
              <a:t>To place restrictions on what is often referred to as a “revolving door” between the public and private sector.</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13</a:t>
            </a:fld>
            <a:endParaRPr lang="en-IE" dirty="0"/>
          </a:p>
        </p:txBody>
      </p:sp>
    </p:spTree>
    <p:extLst>
      <p:ext uri="{BB962C8B-B14F-4D97-AF65-F5344CB8AC3E}">
        <p14:creationId xmlns:p14="http://schemas.microsoft.com/office/powerpoint/2010/main" val="2142858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Section 22- Relevant DPOs</a:t>
            </a:r>
          </a:p>
        </p:txBody>
      </p:sp>
      <p:sp>
        <p:nvSpPr>
          <p:cNvPr id="3" name="Content Placeholder 2"/>
          <p:cNvSpPr>
            <a:spLocks noGrp="1"/>
          </p:cNvSpPr>
          <p:nvPr>
            <p:ph idx="1"/>
          </p:nvPr>
        </p:nvSpPr>
        <p:spPr>
          <a:xfrm>
            <a:off x="432728" y="1988840"/>
            <a:ext cx="8229600" cy="4536505"/>
          </a:xfrm>
        </p:spPr>
        <p:txBody>
          <a:bodyPr/>
          <a:lstStyle/>
          <a:p>
            <a:r>
              <a:rPr lang="en-IE" dirty="0"/>
              <a:t>Does not include all Designated Public Officials.</a:t>
            </a:r>
          </a:p>
          <a:p>
            <a:r>
              <a:rPr lang="en-IE" dirty="0"/>
              <a:t>Includes:</a:t>
            </a:r>
          </a:p>
          <a:p>
            <a:r>
              <a:rPr lang="en-IE" dirty="0"/>
              <a:t>Ministers of the Government and Ministers of State.</a:t>
            </a:r>
          </a:p>
          <a:p>
            <a:r>
              <a:rPr lang="en-IE" dirty="0"/>
              <a:t>A special adviser appointed under section 11 of the Public Services Management Act 1997.</a:t>
            </a:r>
          </a:p>
          <a:p>
            <a:r>
              <a:rPr lang="en-IE" dirty="0"/>
              <a:t>A public servant prescribed as a DPO by the Minister for Public Expenditure, NDP Delivery and Reform (Defined list)</a:t>
            </a:r>
          </a:p>
        </p:txBody>
      </p:sp>
    </p:spTree>
    <p:extLst>
      <p:ext uri="{BB962C8B-B14F-4D97-AF65-F5344CB8AC3E}">
        <p14:creationId xmlns:p14="http://schemas.microsoft.com/office/powerpoint/2010/main" val="310712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 Scope</a:t>
            </a:r>
          </a:p>
        </p:txBody>
      </p:sp>
      <p:sp>
        <p:nvSpPr>
          <p:cNvPr id="3" name="Content Placeholder 2"/>
          <p:cNvSpPr>
            <a:spLocks noGrp="1"/>
          </p:cNvSpPr>
          <p:nvPr>
            <p:ph idx="1"/>
          </p:nvPr>
        </p:nvSpPr>
        <p:spPr>
          <a:xfrm>
            <a:off x="463638" y="1844824"/>
            <a:ext cx="8356833" cy="4680520"/>
          </a:xfrm>
        </p:spPr>
        <p:txBody>
          <a:bodyPr>
            <a:normAutofit/>
          </a:bodyPr>
          <a:lstStyle/>
          <a:p>
            <a:r>
              <a:rPr lang="en-IE" dirty="0"/>
              <a:t>Involves any public service body with which the relevant DPO was connected, that is, employed or held an office or other position in the year prior to his/her leaving</a:t>
            </a:r>
          </a:p>
          <a:p>
            <a:endParaRPr lang="en-IE" dirty="0"/>
          </a:p>
          <a:p>
            <a:r>
              <a:rPr lang="en-IE" dirty="0"/>
              <a:t>Lobbying a person, who was also a DPO, who was employed by or held an office or other position with that public service body in the year prior to the relevant DPO’s leaving (a “connected DPO”).</a:t>
            </a:r>
          </a:p>
          <a:p>
            <a:endParaRPr lang="en-IE" dirty="0"/>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15</a:t>
            </a:fld>
            <a:endParaRPr lang="en-IE" dirty="0"/>
          </a:p>
        </p:txBody>
      </p:sp>
    </p:spTree>
    <p:extLst>
      <p:ext uri="{BB962C8B-B14F-4D97-AF65-F5344CB8AC3E}">
        <p14:creationId xmlns:p14="http://schemas.microsoft.com/office/powerpoint/2010/main" val="259305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Determination </a:t>
            </a:r>
          </a:p>
        </p:txBody>
      </p:sp>
      <p:sp>
        <p:nvSpPr>
          <p:cNvPr id="3" name="Content Placeholder 2"/>
          <p:cNvSpPr>
            <a:spLocks noGrp="1"/>
          </p:cNvSpPr>
          <p:nvPr>
            <p:ph idx="1"/>
          </p:nvPr>
        </p:nvSpPr>
        <p:spPr>
          <a:xfrm>
            <a:off x="463638" y="1844824"/>
            <a:ext cx="8356833" cy="4680520"/>
          </a:xfrm>
        </p:spPr>
        <p:txBody>
          <a:bodyPr>
            <a:normAutofit/>
          </a:bodyPr>
          <a:lstStyle/>
          <a:p>
            <a:r>
              <a:rPr lang="en-IE" dirty="0"/>
              <a:t>The Commission may make a determination on an application for consent after any appropriate consultation.  The Commission may:</a:t>
            </a:r>
          </a:p>
          <a:p>
            <a:pPr lvl="1"/>
            <a:r>
              <a:rPr lang="en-IE" dirty="0"/>
              <a:t>Give the person consent without conditions;</a:t>
            </a:r>
          </a:p>
          <a:p>
            <a:pPr lvl="1"/>
            <a:r>
              <a:rPr lang="en-IE" dirty="0"/>
              <a:t>Give the person consent with specific conditions attached; or</a:t>
            </a:r>
          </a:p>
          <a:p>
            <a:pPr lvl="1"/>
            <a:r>
              <a:rPr lang="en-IE" dirty="0"/>
              <a:t>Refuse consent.</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16</a:t>
            </a:fld>
            <a:endParaRPr lang="en-IE" dirty="0"/>
          </a:p>
        </p:txBody>
      </p:sp>
    </p:spTree>
    <p:extLst>
      <p:ext uri="{BB962C8B-B14F-4D97-AF65-F5344CB8AC3E}">
        <p14:creationId xmlns:p14="http://schemas.microsoft.com/office/powerpoint/2010/main" val="108724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 Post employment Case Study</a:t>
            </a:r>
          </a:p>
        </p:txBody>
      </p:sp>
      <p:sp>
        <p:nvSpPr>
          <p:cNvPr id="3" name="Content Placeholder 2"/>
          <p:cNvSpPr>
            <a:spLocks noGrp="1"/>
          </p:cNvSpPr>
          <p:nvPr>
            <p:ph idx="1"/>
          </p:nvPr>
        </p:nvSpPr>
        <p:spPr>
          <a:xfrm>
            <a:off x="463638" y="1844824"/>
            <a:ext cx="8356833" cy="4680520"/>
          </a:xfrm>
        </p:spPr>
        <p:txBody>
          <a:bodyPr>
            <a:normAutofit/>
          </a:bodyPr>
          <a:lstStyle/>
          <a:p>
            <a:pPr lvl="1"/>
            <a:r>
              <a:rPr lang="en-IE" dirty="0"/>
              <a:t>Special advisor sought consent to take up a position with an employer registered on the Register of Lobbying.</a:t>
            </a:r>
          </a:p>
          <a:p>
            <a:pPr lvl="1"/>
            <a:r>
              <a:rPr lang="en-IE" dirty="0"/>
              <a:t>Requested to waive full 12 months of cooling off period. </a:t>
            </a:r>
          </a:p>
          <a:p>
            <a:pPr lvl="1"/>
            <a:r>
              <a:rPr lang="en-IE" dirty="0"/>
              <a:t>Proposed employer confirmed the applicant would not be required to carry out any lobbying activities in the role.</a:t>
            </a:r>
          </a:p>
          <a:p>
            <a:pPr lvl="1"/>
            <a:r>
              <a:rPr lang="en-IE" dirty="0"/>
              <a:t>However, they had previously reported that they had directly lobbied the applicant.</a:t>
            </a:r>
          </a:p>
          <a:p>
            <a:pPr lvl="1"/>
            <a:r>
              <a:rPr lang="en-IE" dirty="0"/>
              <a:t>The Commission took into account that the applicant was seeking to commence employment with a registrant who had recently and directly lobbied the applicant and the Government department. </a:t>
            </a:r>
          </a:p>
          <a:p>
            <a:pPr lvl="1"/>
            <a:endParaRPr lang="en-IE" dirty="0"/>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17</a:t>
            </a:fld>
            <a:endParaRPr lang="en-IE" dirty="0"/>
          </a:p>
        </p:txBody>
      </p:sp>
    </p:spTree>
    <p:extLst>
      <p:ext uri="{BB962C8B-B14F-4D97-AF65-F5344CB8AC3E}">
        <p14:creationId xmlns:p14="http://schemas.microsoft.com/office/powerpoint/2010/main" val="2812783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 Post employment Case Study</a:t>
            </a:r>
          </a:p>
        </p:txBody>
      </p:sp>
      <p:sp>
        <p:nvSpPr>
          <p:cNvPr id="3" name="Content Placeholder 2"/>
          <p:cNvSpPr>
            <a:spLocks noGrp="1"/>
          </p:cNvSpPr>
          <p:nvPr>
            <p:ph idx="1"/>
          </p:nvPr>
        </p:nvSpPr>
        <p:spPr>
          <a:xfrm>
            <a:off x="463638" y="1844824"/>
            <a:ext cx="8356833" cy="4680520"/>
          </a:xfrm>
        </p:spPr>
        <p:txBody>
          <a:bodyPr>
            <a:normAutofit/>
          </a:bodyPr>
          <a:lstStyle/>
          <a:p>
            <a:pPr lvl="1"/>
            <a:r>
              <a:rPr lang="en-IE" dirty="0"/>
              <a:t>A number of returns submitted by the registrant named the department and the applicant in relation to the communication. </a:t>
            </a:r>
          </a:p>
          <a:p>
            <a:pPr lvl="1"/>
            <a:r>
              <a:rPr lang="en-IE" dirty="0"/>
              <a:t>The Commission also took into account that the applicant had been offered the position without a competitive process and seemed to have been head-hunted by the registrant.</a:t>
            </a:r>
          </a:p>
          <a:p>
            <a:pPr lvl="1"/>
            <a:r>
              <a:rPr lang="en-IE" dirty="0"/>
              <a:t>The employer informed the Commission that it anticipated continuing to lobby the department during the applicant’s cooling-off period on some of the same subject matters on which the applicant had been lobbied.</a:t>
            </a:r>
          </a:p>
          <a:p>
            <a:pPr lvl="1"/>
            <a:endParaRPr lang="en-IE" dirty="0"/>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18</a:t>
            </a:fld>
            <a:endParaRPr lang="en-IE" dirty="0"/>
          </a:p>
        </p:txBody>
      </p:sp>
    </p:spTree>
    <p:extLst>
      <p:ext uri="{BB962C8B-B14F-4D97-AF65-F5344CB8AC3E}">
        <p14:creationId xmlns:p14="http://schemas.microsoft.com/office/powerpoint/2010/main" val="150348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 Post employment Case Study</a:t>
            </a:r>
          </a:p>
        </p:txBody>
      </p:sp>
      <p:sp>
        <p:nvSpPr>
          <p:cNvPr id="3" name="Content Placeholder 2"/>
          <p:cNvSpPr>
            <a:spLocks noGrp="1"/>
          </p:cNvSpPr>
          <p:nvPr>
            <p:ph idx="1"/>
          </p:nvPr>
        </p:nvSpPr>
        <p:spPr>
          <a:xfrm>
            <a:off x="463638" y="1844824"/>
            <a:ext cx="8356833" cy="4680520"/>
          </a:xfrm>
        </p:spPr>
        <p:txBody>
          <a:bodyPr>
            <a:normAutofit/>
          </a:bodyPr>
          <a:lstStyle/>
          <a:p>
            <a:pPr lvl="1"/>
            <a:r>
              <a:rPr lang="en-IE" dirty="0"/>
              <a:t>The Commission considered that the registrant would almost certainly benefit from the applicant’s connections and knowledge gained during the applicant’s time as a designated public official.</a:t>
            </a:r>
          </a:p>
          <a:p>
            <a:pPr lvl="1"/>
            <a:r>
              <a:rPr lang="en-IE" dirty="0"/>
              <a:t>The Commission considered that this was exactly the type of situation that the provisions of section 22 of the Act are intended to regulate.</a:t>
            </a:r>
          </a:p>
          <a:p>
            <a:pPr lvl="1"/>
            <a:r>
              <a:rPr lang="en-IE" dirty="0"/>
              <a:t>Regulating the ‘revolving door’.</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19</a:t>
            </a:fld>
            <a:endParaRPr lang="en-IE" dirty="0"/>
          </a:p>
        </p:txBody>
      </p:sp>
    </p:spTree>
    <p:extLst>
      <p:ext uri="{BB962C8B-B14F-4D97-AF65-F5344CB8AC3E}">
        <p14:creationId xmlns:p14="http://schemas.microsoft.com/office/powerpoint/2010/main" val="30756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Presentation topics</a:t>
            </a:r>
          </a:p>
        </p:txBody>
      </p:sp>
      <p:sp>
        <p:nvSpPr>
          <p:cNvPr id="3" name="Content Placeholder 2"/>
          <p:cNvSpPr>
            <a:spLocks noGrp="1"/>
          </p:cNvSpPr>
          <p:nvPr>
            <p:ph idx="1"/>
          </p:nvPr>
        </p:nvSpPr>
        <p:spPr>
          <a:xfrm>
            <a:off x="457200" y="1844824"/>
            <a:ext cx="8229600" cy="4680521"/>
          </a:xfrm>
        </p:spPr>
        <p:txBody>
          <a:bodyPr>
            <a:noAutofit/>
          </a:bodyPr>
          <a:lstStyle/>
          <a:p>
            <a:r>
              <a:rPr lang="en-IE" dirty="0"/>
              <a:t>Overview of </a:t>
            </a:r>
            <a:r>
              <a:rPr lang="en-IE" i="1" dirty="0"/>
              <a:t>Regulation of Lobbying </a:t>
            </a:r>
          </a:p>
          <a:p>
            <a:pPr lvl="1"/>
            <a:r>
              <a:rPr lang="en-IE" dirty="0"/>
              <a:t>The Three-Step Test </a:t>
            </a:r>
          </a:p>
          <a:p>
            <a:pPr lvl="1"/>
            <a:r>
              <a:rPr lang="en-IE" dirty="0"/>
              <a:t>Registration and return requirements</a:t>
            </a:r>
          </a:p>
          <a:p>
            <a:pPr lvl="1"/>
            <a:r>
              <a:rPr lang="en-IE" dirty="0"/>
              <a:t>Contraventions and enforcement</a:t>
            </a:r>
          </a:p>
          <a:p>
            <a:r>
              <a:rPr lang="en-IE" dirty="0"/>
              <a:t>Code of Conduct</a:t>
            </a:r>
          </a:p>
          <a:p>
            <a:r>
              <a:rPr lang="en-IE" dirty="0"/>
              <a:t>Post Employment – Section 22</a:t>
            </a:r>
          </a:p>
          <a:p>
            <a:r>
              <a:rPr lang="en-IE" dirty="0"/>
              <a:t>Section 22 – Case Study</a:t>
            </a:r>
          </a:p>
          <a:p>
            <a:r>
              <a:rPr lang="en-IE" dirty="0"/>
              <a:t>Questions</a:t>
            </a:r>
          </a:p>
        </p:txBody>
      </p:sp>
      <p:sp>
        <p:nvSpPr>
          <p:cNvPr id="4" name="Slide Number Placeholder 3"/>
          <p:cNvSpPr>
            <a:spLocks noGrp="1"/>
          </p:cNvSpPr>
          <p:nvPr>
            <p:ph type="sldNum" sz="quarter" idx="12"/>
          </p:nvPr>
        </p:nvSpPr>
        <p:spPr/>
        <p:txBody>
          <a:bodyPr/>
          <a:lstStyle/>
          <a:p>
            <a:fld id="{5F30AFA5-8CF7-4C5E-A246-91E90F1E2060}" type="slidenum">
              <a:rPr lang="en-IE" smtClean="0"/>
              <a:pPr/>
              <a:t>2</a:t>
            </a:fld>
            <a:endParaRPr lang="en-IE" dirty="0"/>
          </a:p>
        </p:txBody>
      </p:sp>
      <p:pic>
        <p:nvPicPr>
          <p:cNvPr id="5" name="Picture 4"/>
          <p:cNvPicPr/>
          <p:nvPr/>
        </p:nvPicPr>
        <p:blipFill rotWithShape="1">
          <a:blip r:embed="rId3"/>
          <a:srcRect l="59186" t="29699" r="26724" b="20813"/>
          <a:stretch/>
        </p:blipFill>
        <p:spPr bwMode="auto">
          <a:xfrm>
            <a:off x="6925945" y="3140968"/>
            <a:ext cx="1388110" cy="13716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26976"/>
          </a:xfrm>
        </p:spPr>
        <p:txBody>
          <a:bodyPr/>
          <a:lstStyle/>
          <a:p>
            <a:r>
              <a:rPr lang="en-IE" dirty="0"/>
              <a:t>Section 22 - Post employment Case Study</a:t>
            </a:r>
          </a:p>
        </p:txBody>
      </p:sp>
      <p:sp>
        <p:nvSpPr>
          <p:cNvPr id="3" name="Content Placeholder 2"/>
          <p:cNvSpPr>
            <a:spLocks noGrp="1"/>
          </p:cNvSpPr>
          <p:nvPr>
            <p:ph idx="1"/>
          </p:nvPr>
        </p:nvSpPr>
        <p:spPr>
          <a:xfrm>
            <a:off x="463638" y="1844824"/>
            <a:ext cx="8356833" cy="4680520"/>
          </a:xfrm>
        </p:spPr>
        <p:txBody>
          <a:bodyPr>
            <a:normAutofit/>
          </a:bodyPr>
          <a:lstStyle/>
          <a:p>
            <a:pPr lvl="1"/>
            <a:r>
              <a:rPr lang="en-IE" dirty="0"/>
              <a:t>Having regard to the applicant’s previous and proposed roles, the Commission did not consider that the objectives of section 22 of the Act, or the public interest, would be served by waiving the cooling-off period as requested, and refused the application. </a:t>
            </a:r>
          </a:p>
          <a:p>
            <a:pPr lvl="1"/>
            <a:r>
              <a:rPr lang="en-IE" dirty="0"/>
              <a:t>The applicant appealed the Commission’s decision. The appeal was referred to an independent appeal officer and was upheld.</a:t>
            </a:r>
          </a:p>
          <a:p>
            <a:pPr lvl="1"/>
            <a:r>
              <a:rPr lang="en-IE" dirty="0"/>
              <a:t>The appeal officer’s decision was not appealed to the High Court.</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20</a:t>
            </a:fld>
            <a:endParaRPr lang="en-IE" dirty="0"/>
          </a:p>
        </p:txBody>
      </p:sp>
    </p:spTree>
    <p:extLst>
      <p:ext uri="{BB962C8B-B14F-4D97-AF65-F5344CB8AC3E}">
        <p14:creationId xmlns:p14="http://schemas.microsoft.com/office/powerpoint/2010/main" val="290682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Thank you/Questions?</a:t>
            </a:r>
          </a:p>
        </p:txBody>
      </p:sp>
      <p:sp>
        <p:nvSpPr>
          <p:cNvPr id="3" name="Content Placeholder 2"/>
          <p:cNvSpPr>
            <a:spLocks noGrp="1"/>
          </p:cNvSpPr>
          <p:nvPr>
            <p:ph idx="1"/>
          </p:nvPr>
        </p:nvSpPr>
        <p:spPr>
          <a:xfrm>
            <a:off x="457200" y="1988840"/>
            <a:ext cx="2890664" cy="4104455"/>
          </a:xfrm>
        </p:spPr>
        <p:txBody>
          <a:bodyPr>
            <a:noAutofit/>
          </a:bodyPr>
          <a:lstStyle/>
          <a:p>
            <a:pPr>
              <a:buNone/>
            </a:pPr>
            <a:endParaRPr lang="en-IE" dirty="0"/>
          </a:p>
          <a:p>
            <a:pPr>
              <a:buNone/>
            </a:pPr>
            <a:endParaRPr lang="en-IE" dirty="0"/>
          </a:p>
          <a:p>
            <a:pPr>
              <a:buNone/>
            </a:pPr>
            <a:endParaRPr lang="en-IE" dirty="0"/>
          </a:p>
          <a:p>
            <a:pPr>
              <a:buNone/>
            </a:pPr>
            <a:r>
              <a:rPr lang="en-IE" dirty="0"/>
              <a:t>Visit our website:</a:t>
            </a:r>
            <a:endParaRPr lang="en-IE" dirty="0">
              <a:hlinkClick r:id="rId3"/>
            </a:endParaRPr>
          </a:p>
          <a:p>
            <a:pPr>
              <a:buNone/>
            </a:pPr>
            <a:r>
              <a:rPr lang="en-IE" dirty="0">
                <a:hlinkClick r:id="rId3"/>
              </a:rPr>
              <a:t>www.LOBBYING.ie</a:t>
            </a:r>
            <a:endParaRPr lang="en-IE" dirty="0"/>
          </a:p>
        </p:txBody>
      </p:sp>
      <p:pic>
        <p:nvPicPr>
          <p:cNvPr id="2050" name="Picture 2"/>
          <p:cNvPicPr>
            <a:picLocks noChangeAspect="1" noChangeArrowheads="1"/>
          </p:cNvPicPr>
          <p:nvPr/>
        </p:nvPicPr>
        <p:blipFill>
          <a:blip r:embed="rId4" cstate="print"/>
          <a:srcRect/>
          <a:stretch>
            <a:fillRect/>
          </a:stretch>
        </p:blipFill>
        <p:spPr bwMode="auto">
          <a:xfrm>
            <a:off x="3851920" y="1700808"/>
            <a:ext cx="4990505" cy="48010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726"/>
            <a:ext cx="8686800" cy="778098"/>
          </a:xfrm>
        </p:spPr>
        <p:txBody>
          <a:bodyPr/>
          <a:lstStyle/>
          <a:p>
            <a:r>
              <a:rPr lang="en-IE" dirty="0"/>
              <a:t>Regulation of Lobbying Act 2015</a:t>
            </a:r>
          </a:p>
        </p:txBody>
      </p:sp>
      <p:sp>
        <p:nvSpPr>
          <p:cNvPr id="3" name="Content Placeholder 2"/>
          <p:cNvSpPr>
            <a:spLocks noGrp="1"/>
          </p:cNvSpPr>
          <p:nvPr>
            <p:ph idx="1"/>
          </p:nvPr>
        </p:nvSpPr>
        <p:spPr>
          <a:xfrm>
            <a:off x="457200" y="1844824"/>
            <a:ext cx="8686800" cy="4680521"/>
          </a:xfrm>
        </p:spPr>
        <p:txBody>
          <a:bodyPr>
            <a:noAutofit/>
          </a:bodyPr>
          <a:lstStyle/>
          <a:p>
            <a:pPr lvl="0" eaLnBrk="0" fontAlgn="base" hangingPunct="0"/>
            <a:r>
              <a:rPr lang="en-IE" sz="2600" dirty="0"/>
              <a:t>Independent lobbying registrar – Standards Commission </a:t>
            </a:r>
          </a:p>
          <a:p>
            <a:pPr lvl="0" eaLnBrk="0" fontAlgn="base" hangingPunct="0"/>
            <a:r>
              <a:rPr lang="en-IE" sz="2600" dirty="0"/>
              <a:t>Registration of lobbyists (wide ranging scope)</a:t>
            </a:r>
          </a:p>
          <a:p>
            <a:pPr lvl="0" eaLnBrk="0" fontAlgn="base" hangingPunct="0"/>
            <a:r>
              <a:rPr lang="en-IE" sz="2600" dirty="0"/>
              <a:t>Regular submission of returns (3 x/year)</a:t>
            </a:r>
          </a:p>
          <a:p>
            <a:pPr lvl="0" eaLnBrk="0" fontAlgn="base" hangingPunct="0"/>
            <a:r>
              <a:rPr lang="en-IE" sz="2600" dirty="0"/>
              <a:t>Web-based public registry (lobbyist, lobbied, subject, intended result)</a:t>
            </a:r>
          </a:p>
          <a:p>
            <a:pPr eaLnBrk="0" fontAlgn="base" hangingPunct="0"/>
            <a:r>
              <a:rPr lang="en-IE" sz="2600" dirty="0"/>
              <a:t>Post-employment restrictions for</a:t>
            </a:r>
            <a:r>
              <a:rPr lang="en-IE" sz="2600" b="1" dirty="0"/>
              <a:t> some </a:t>
            </a:r>
            <a:r>
              <a:rPr lang="en-IE" sz="2600" dirty="0"/>
              <a:t>public officials</a:t>
            </a:r>
          </a:p>
          <a:p>
            <a:pPr lvl="0" eaLnBrk="0" fontAlgn="base" hangingPunct="0"/>
            <a:r>
              <a:rPr lang="en-IE" sz="2600" dirty="0"/>
              <a:t>Investigation and enforcement provisions (compliance focus)</a:t>
            </a:r>
          </a:p>
          <a:p>
            <a:pPr lvl="0" eaLnBrk="0" fontAlgn="base" hangingPunct="0"/>
            <a:r>
              <a:rPr lang="en-IE" sz="2600" dirty="0"/>
              <a:t>Legislative review mechanism</a:t>
            </a:r>
          </a:p>
          <a:p>
            <a:pPr lvl="0" eaLnBrk="0" fontAlgn="base" hangingPunct="0">
              <a:buNone/>
            </a:pPr>
            <a:endParaRPr lang="en-IE" sz="2600" dirty="0"/>
          </a:p>
        </p:txBody>
      </p:sp>
      <p:sp>
        <p:nvSpPr>
          <p:cNvPr id="4" name="Slide Number Placeholder 3"/>
          <p:cNvSpPr>
            <a:spLocks noGrp="1"/>
          </p:cNvSpPr>
          <p:nvPr>
            <p:ph type="sldNum" sz="quarter" idx="12"/>
          </p:nvPr>
        </p:nvSpPr>
        <p:spPr/>
        <p:txBody>
          <a:bodyPr/>
          <a:lstStyle/>
          <a:p>
            <a:fld id="{5F30AFA5-8CF7-4C5E-A246-91E90F1E2060}" type="slidenum">
              <a:rPr lang="en-IE" smtClean="0"/>
              <a:pPr/>
              <a:t>3</a:t>
            </a:fld>
            <a:endParaRPr lang="en-I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88" y="1052736"/>
            <a:ext cx="8229600" cy="782960"/>
          </a:xfrm>
        </p:spPr>
        <p:txBody>
          <a:bodyPr/>
          <a:lstStyle/>
          <a:p>
            <a:r>
              <a:rPr lang="en-IE" dirty="0"/>
              <a:t>What is lobbying? The Three-Step Test</a:t>
            </a:r>
          </a:p>
        </p:txBody>
      </p:sp>
      <p:sp>
        <p:nvSpPr>
          <p:cNvPr id="3" name="Content Placeholder 2"/>
          <p:cNvSpPr>
            <a:spLocks noGrp="1"/>
          </p:cNvSpPr>
          <p:nvPr>
            <p:ph idx="1"/>
          </p:nvPr>
        </p:nvSpPr>
        <p:spPr>
          <a:xfrm>
            <a:off x="456388" y="1772816"/>
            <a:ext cx="8229600" cy="4886003"/>
          </a:xfrm>
        </p:spPr>
        <p:txBody>
          <a:bodyPr>
            <a:normAutofit/>
          </a:bodyPr>
          <a:lstStyle/>
          <a:p>
            <a:r>
              <a:rPr lang="en-IE" dirty="0"/>
              <a:t>Communication must meet the “three step test” to be considered lobbying - communication by:</a:t>
            </a:r>
          </a:p>
          <a:p>
            <a:pPr marL="914400" lvl="1" indent="-514350">
              <a:buFont typeface="+mj-lt"/>
              <a:buAutoNum type="arabicPeriod"/>
            </a:pPr>
            <a:r>
              <a:rPr lang="en-IE" sz="2600" dirty="0"/>
              <a:t>Persons within the scope of the Act</a:t>
            </a:r>
          </a:p>
          <a:p>
            <a:pPr marL="914400" lvl="1" indent="-514350">
              <a:buFont typeface="+mj-lt"/>
              <a:buAutoNum type="arabicPeriod"/>
            </a:pPr>
            <a:r>
              <a:rPr lang="en-IE" sz="2600" dirty="0"/>
              <a:t>With Designated Public Officials</a:t>
            </a:r>
          </a:p>
          <a:p>
            <a:pPr marL="914400" lvl="1" indent="-514350">
              <a:buFont typeface="+mj-lt"/>
              <a:buAutoNum type="arabicPeriod"/>
            </a:pPr>
            <a:r>
              <a:rPr lang="en-IE" sz="2600" dirty="0"/>
              <a:t>On relevant matters </a:t>
            </a:r>
          </a:p>
          <a:p>
            <a:pPr marL="514350" indent="-514350"/>
            <a:r>
              <a:rPr lang="en-IE" dirty="0"/>
              <a:t>Act makes no distinction regarding method, venue or formality of communication</a:t>
            </a:r>
          </a:p>
          <a:p>
            <a:pPr marL="914400" lvl="1" indent="-514350"/>
            <a:r>
              <a:rPr lang="en-IE" sz="2600" dirty="0"/>
              <a:t>Mail, telephone, in-person, electronic, social media</a:t>
            </a:r>
          </a:p>
          <a:p>
            <a:pPr marL="914400" lvl="1" indent="-514350"/>
            <a:r>
              <a:rPr lang="en-IE" sz="2600" dirty="0"/>
              <a:t>Office, social setting, casual encounter, other</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4</a:t>
            </a:fld>
            <a:endParaRPr lang="en-IE" dirty="0"/>
          </a:p>
        </p:txBody>
      </p:sp>
    </p:spTree>
    <p:extLst>
      <p:ext uri="{BB962C8B-B14F-4D97-AF65-F5344CB8AC3E}">
        <p14:creationId xmlns:p14="http://schemas.microsoft.com/office/powerpoint/2010/main" val="392253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926976"/>
          </a:xfrm>
        </p:spPr>
        <p:txBody>
          <a:bodyPr>
            <a:normAutofit/>
          </a:bodyPr>
          <a:lstStyle/>
          <a:p>
            <a:r>
              <a:rPr lang="en-IE" dirty="0"/>
              <a:t>Step 1: Are you within scope of the Act?</a:t>
            </a:r>
          </a:p>
        </p:txBody>
      </p:sp>
      <p:sp>
        <p:nvSpPr>
          <p:cNvPr id="3" name="Content Placeholder 2"/>
          <p:cNvSpPr>
            <a:spLocks noGrp="1"/>
          </p:cNvSpPr>
          <p:nvPr>
            <p:ph idx="1"/>
          </p:nvPr>
        </p:nvSpPr>
        <p:spPr>
          <a:xfrm>
            <a:off x="450761" y="1844824"/>
            <a:ext cx="8246383" cy="4752527"/>
          </a:xfrm>
        </p:spPr>
        <p:txBody>
          <a:bodyPr>
            <a:normAutofit/>
          </a:bodyPr>
          <a:lstStyle/>
          <a:p>
            <a:r>
              <a:rPr lang="en-IE" sz="2600" dirty="0">
                <a:ea typeface="Calibri" panose="020F0502020204030204" pitchFamily="34" charset="0"/>
                <a:cs typeface="Times New Roman" panose="02020603050405020304" pitchFamily="18" charset="0"/>
              </a:rPr>
              <a:t>Persons with </a:t>
            </a:r>
            <a:r>
              <a:rPr lang="en-IE" sz="2600" b="1" dirty="0">
                <a:ea typeface="Calibri" panose="020F0502020204030204" pitchFamily="34" charset="0"/>
                <a:cs typeface="Times New Roman" panose="02020603050405020304" pitchFamily="18" charset="0"/>
              </a:rPr>
              <a:t>more than 10 employees</a:t>
            </a:r>
          </a:p>
          <a:p>
            <a:r>
              <a:rPr lang="en-IE" sz="2600" b="1" dirty="0">
                <a:ea typeface="Calibri" panose="020F0502020204030204" pitchFamily="34" charset="0"/>
                <a:cs typeface="Times New Roman" panose="02020603050405020304" pitchFamily="18" charset="0"/>
              </a:rPr>
              <a:t>Representative or advocacy bodies</a:t>
            </a:r>
            <a:r>
              <a:rPr lang="en-IE" sz="2600" dirty="0">
                <a:ea typeface="Calibri" panose="020F0502020204030204" pitchFamily="34" charset="0"/>
                <a:cs typeface="Times New Roman" panose="02020603050405020304" pitchFamily="18" charset="0"/>
              </a:rPr>
              <a:t> with at least 1 employee</a:t>
            </a:r>
          </a:p>
          <a:p>
            <a:r>
              <a:rPr lang="en-IE" sz="2600" b="1" dirty="0">
                <a:ea typeface="Calibri" panose="020F0502020204030204" pitchFamily="34" charset="0"/>
                <a:cs typeface="Times New Roman" panose="02020603050405020304" pitchFamily="18" charset="0"/>
              </a:rPr>
              <a:t>Third parties</a:t>
            </a:r>
            <a:r>
              <a:rPr lang="en-IE" sz="2600" dirty="0">
                <a:ea typeface="Calibri" panose="020F0502020204030204" pitchFamily="34" charset="0"/>
                <a:cs typeface="Times New Roman" panose="02020603050405020304" pitchFamily="18" charset="0"/>
              </a:rPr>
              <a:t> paid to lobby on a client’s behalf</a:t>
            </a:r>
          </a:p>
          <a:p>
            <a:r>
              <a:rPr lang="en-IE" sz="2600" dirty="0">
                <a:ea typeface="Calibri" panose="020F0502020204030204" pitchFamily="34" charset="0"/>
                <a:cs typeface="Times New Roman" panose="02020603050405020304" pitchFamily="18" charset="0"/>
              </a:rPr>
              <a:t>Anyone lobbying </a:t>
            </a:r>
            <a:r>
              <a:rPr lang="en-IE" sz="2600" b="1" dirty="0">
                <a:ea typeface="Calibri" panose="020F0502020204030204" pitchFamily="34" charset="0"/>
                <a:cs typeface="Times New Roman" panose="02020603050405020304" pitchFamily="18" charset="0"/>
              </a:rPr>
              <a:t>about development or zoning</a:t>
            </a:r>
            <a:r>
              <a:rPr lang="en-IE" sz="2600" dirty="0">
                <a:ea typeface="Calibri" panose="020F0502020204030204" pitchFamily="34" charset="0"/>
                <a:cs typeface="Times New Roman" panose="02020603050405020304" pitchFamily="18" charset="0"/>
              </a:rPr>
              <a:t> of land</a:t>
            </a:r>
          </a:p>
          <a:p>
            <a:pPr marL="0" lvl="0" indent="0">
              <a:buNone/>
            </a:pPr>
            <a:endParaRPr lang="en-IE" sz="1000" u="sng" dirty="0"/>
          </a:p>
          <a:p>
            <a:pPr marL="0" lvl="0" indent="0">
              <a:buNone/>
            </a:pPr>
            <a:r>
              <a:rPr lang="en-IE" sz="2600" u="sng" dirty="0"/>
              <a:t>But even if these criteria are met there is a need to register only if the communications are with Designated Public Officials (DPOs) and relate to “relevant matters”</a:t>
            </a:r>
          </a:p>
        </p:txBody>
      </p:sp>
      <p:pic>
        <p:nvPicPr>
          <p:cNvPr id="4" name="Picture 3"/>
          <p:cNvPicPr/>
          <p:nvPr/>
        </p:nvPicPr>
        <p:blipFill rotWithShape="1">
          <a:blip r:embed="rId3"/>
          <a:srcRect l="58994" t="30348" r="26909" b="18816"/>
          <a:stretch/>
        </p:blipFill>
        <p:spPr bwMode="auto">
          <a:xfrm>
            <a:off x="7668344" y="1829936"/>
            <a:ext cx="1656184" cy="1800200"/>
          </a:xfrm>
          <a:prstGeom prst="rect">
            <a:avLst/>
          </a:prstGeom>
          <a:ln>
            <a:noFill/>
          </a:ln>
          <a:extLst>
            <a:ext uri="{53640926-AAD7-44D8-BBD7-CCE9431645EC}">
              <a14:shadowObscured xmlns:a14="http://schemas.microsoft.com/office/drawing/2010/main"/>
            </a:ext>
          </a:extLst>
        </p:spPr>
      </p:pic>
      <p:sp>
        <p:nvSpPr>
          <p:cNvPr id="5" name="Slide Number Placeholder 3"/>
          <p:cNvSpPr>
            <a:spLocks noGrp="1"/>
          </p:cNvSpPr>
          <p:nvPr>
            <p:ph type="sldNum" sz="quarter" idx="12"/>
          </p:nvPr>
        </p:nvSpPr>
        <p:spPr>
          <a:xfrm>
            <a:off x="6588224" y="6356350"/>
            <a:ext cx="2133600" cy="365125"/>
          </a:xfrm>
        </p:spPr>
        <p:txBody>
          <a:bodyPr/>
          <a:lstStyle/>
          <a:p>
            <a:fld id="{72706BEA-D2E8-4591-B578-674029F8F413}" type="slidenum">
              <a:rPr lang="en-IE" smtClean="0"/>
              <a:t>5</a:t>
            </a:fld>
            <a:endParaRPr lang="en-IE" dirty="0"/>
          </a:p>
        </p:txBody>
      </p:sp>
    </p:spTree>
    <p:extLst>
      <p:ext uri="{BB962C8B-B14F-4D97-AF65-F5344CB8AC3E}">
        <p14:creationId xmlns:p14="http://schemas.microsoft.com/office/powerpoint/2010/main" val="412326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373616" cy="808735"/>
          </a:xfrm>
        </p:spPr>
        <p:txBody>
          <a:bodyPr>
            <a:normAutofit fontScale="90000"/>
          </a:bodyPr>
          <a:lstStyle/>
          <a:p>
            <a:r>
              <a:rPr lang="en-IE" sz="4000" dirty="0"/>
              <a:t>Step 2: Are you communicating with a DPO? </a:t>
            </a:r>
            <a:endParaRPr lang="en-IE" dirty="0"/>
          </a:p>
        </p:txBody>
      </p:sp>
      <p:sp>
        <p:nvSpPr>
          <p:cNvPr id="3" name="Content Placeholder 2"/>
          <p:cNvSpPr>
            <a:spLocks noGrp="1"/>
          </p:cNvSpPr>
          <p:nvPr>
            <p:ph idx="1"/>
          </p:nvPr>
        </p:nvSpPr>
        <p:spPr>
          <a:xfrm>
            <a:off x="463638" y="1844824"/>
            <a:ext cx="8680361" cy="5013176"/>
          </a:xfrm>
        </p:spPr>
        <p:txBody>
          <a:bodyPr>
            <a:normAutofit/>
          </a:bodyPr>
          <a:lstStyle/>
          <a:p>
            <a:pPr lvl="0"/>
            <a:r>
              <a:rPr lang="en-IE" sz="2400" dirty="0"/>
              <a:t>Ministers, Ministers of State</a:t>
            </a:r>
          </a:p>
          <a:p>
            <a:pPr lvl="0"/>
            <a:r>
              <a:rPr lang="en-IE" sz="2400" dirty="0"/>
              <a:t>Members of Dáil Éireann, Seanad Éireann </a:t>
            </a:r>
          </a:p>
          <a:p>
            <a:pPr lvl="0"/>
            <a:r>
              <a:rPr lang="en-IE" sz="2400" dirty="0"/>
              <a:t>Irish Members of the European Parliament </a:t>
            </a:r>
          </a:p>
          <a:p>
            <a:pPr lvl="0"/>
            <a:r>
              <a:rPr lang="en-IE" sz="2400" dirty="0"/>
              <a:t>Members of Local Authorities</a:t>
            </a:r>
          </a:p>
          <a:p>
            <a:pPr lvl="0"/>
            <a:r>
              <a:rPr lang="en-IE" sz="2400" dirty="0"/>
              <a:t>Special Advisors</a:t>
            </a:r>
          </a:p>
          <a:p>
            <a:pPr lvl="0"/>
            <a:r>
              <a:rPr lang="en-IE" sz="2400" dirty="0"/>
              <a:t>Senior Civil and Public Servants </a:t>
            </a:r>
          </a:p>
          <a:p>
            <a:pPr lvl="1"/>
            <a:r>
              <a:rPr lang="en-IE" sz="2300" dirty="0"/>
              <a:t>Civil service: Secretaries General,                                           Assistant Secretaries,  Director grades and equivalent </a:t>
            </a:r>
          </a:p>
          <a:p>
            <a:pPr lvl="1"/>
            <a:r>
              <a:rPr lang="en-IE" sz="2300" dirty="0"/>
              <a:t>Local authorities: Chief Executives , Directors of Service, Heads of Finance, Head of HR (Dublin City Council)</a:t>
            </a:r>
          </a:p>
          <a:p>
            <a:pPr lvl="1"/>
            <a:r>
              <a:rPr lang="en-IE" sz="2300" dirty="0"/>
              <a:t>The Minister may expand group in future (public bodies or levels)</a:t>
            </a:r>
          </a:p>
        </p:txBody>
      </p:sp>
      <p:pic>
        <p:nvPicPr>
          <p:cNvPr id="4" name="Picture 3"/>
          <p:cNvPicPr/>
          <p:nvPr/>
        </p:nvPicPr>
        <p:blipFill rotWithShape="1">
          <a:blip r:embed="rId3"/>
          <a:srcRect l="62337" t="45566" r="29321" b="32639"/>
          <a:stretch/>
        </p:blipFill>
        <p:spPr bwMode="auto">
          <a:xfrm>
            <a:off x="6732240" y="3140968"/>
            <a:ext cx="2217787" cy="1728192"/>
          </a:xfrm>
          <a:prstGeom prst="rect">
            <a:avLst/>
          </a:prstGeom>
          <a:ln>
            <a:noFill/>
          </a:ln>
          <a:extLst>
            <a:ext uri="{53640926-AAD7-44D8-BBD7-CCE9431645EC}">
              <a14:shadowObscured xmlns:a14="http://schemas.microsoft.com/office/drawing/2010/main"/>
            </a:ext>
          </a:extLst>
        </p:spPr>
      </p:pic>
      <p:sp>
        <p:nvSpPr>
          <p:cNvPr id="5" name="Slide Number Placeholder 3"/>
          <p:cNvSpPr>
            <a:spLocks noGrp="1"/>
          </p:cNvSpPr>
          <p:nvPr>
            <p:ph type="sldNum" sz="quarter" idx="12"/>
          </p:nvPr>
        </p:nvSpPr>
        <p:spPr>
          <a:xfrm>
            <a:off x="6588224" y="6356350"/>
            <a:ext cx="2133600" cy="365125"/>
          </a:xfrm>
        </p:spPr>
        <p:txBody>
          <a:bodyPr/>
          <a:lstStyle/>
          <a:p>
            <a:fld id="{8942FF53-C0EB-4B16-AA8B-F12077A22B18}" type="slidenum">
              <a:rPr lang="en-IE" smtClean="0"/>
              <a:t>6</a:t>
            </a:fld>
            <a:endParaRPr lang="en-IE" dirty="0"/>
          </a:p>
        </p:txBody>
      </p:sp>
    </p:spTree>
    <p:extLst>
      <p:ext uri="{BB962C8B-B14F-4D97-AF65-F5344CB8AC3E}">
        <p14:creationId xmlns:p14="http://schemas.microsoft.com/office/powerpoint/2010/main" val="54558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854968"/>
          </a:xfrm>
        </p:spPr>
        <p:txBody>
          <a:bodyPr/>
          <a:lstStyle/>
          <a:p>
            <a:r>
              <a:rPr lang="en-IE" dirty="0"/>
              <a:t>Step 3: Is it about a relevant matter?</a:t>
            </a:r>
          </a:p>
        </p:txBody>
      </p:sp>
      <p:sp>
        <p:nvSpPr>
          <p:cNvPr id="3" name="Content Placeholder 2"/>
          <p:cNvSpPr>
            <a:spLocks noGrp="1"/>
          </p:cNvSpPr>
          <p:nvPr>
            <p:ph idx="1"/>
          </p:nvPr>
        </p:nvSpPr>
        <p:spPr>
          <a:xfrm>
            <a:off x="467544" y="1844824"/>
            <a:ext cx="8247856" cy="4597971"/>
          </a:xfrm>
        </p:spPr>
        <p:txBody>
          <a:bodyPr>
            <a:normAutofit/>
          </a:bodyPr>
          <a:lstStyle/>
          <a:p>
            <a:r>
              <a:rPr lang="en-US" sz="2600" dirty="0"/>
              <a:t>The initiation, development or modification of any public policy or of any public </a:t>
            </a:r>
            <a:r>
              <a:rPr lang="en-IE" sz="2600" dirty="0"/>
              <a:t>programme</a:t>
            </a:r>
          </a:p>
          <a:p>
            <a:r>
              <a:rPr lang="en-US" sz="2600" dirty="0"/>
              <a:t>The preparation of an enactment </a:t>
            </a:r>
          </a:p>
          <a:p>
            <a:r>
              <a:rPr lang="en-US" sz="2600" dirty="0"/>
              <a:t>The award of any grant, loan or other financial support, contract or other agreement, or of any licence or other authorisation involving public funds.</a:t>
            </a:r>
            <a:endParaRPr lang="en-US" sz="2400" b="1" u="sng" dirty="0"/>
          </a:p>
          <a:p>
            <a:pPr marL="0" indent="0">
              <a:buNone/>
            </a:pPr>
            <a:r>
              <a:rPr lang="en-US" sz="2400" b="1" u="sng" dirty="0"/>
              <a:t>Not a relevant matter: </a:t>
            </a:r>
            <a:r>
              <a:rPr lang="en-US" sz="2400" u="sng" dirty="0"/>
              <a:t>M</a:t>
            </a:r>
            <a:r>
              <a:rPr lang="en-US" sz="2400" dirty="0"/>
              <a:t>atters relating only to the </a:t>
            </a:r>
            <a:r>
              <a:rPr lang="en-US" sz="2400" b="1" u="sng" dirty="0"/>
              <a:t>implementation</a:t>
            </a:r>
            <a:r>
              <a:rPr lang="en-US" sz="2400" dirty="0"/>
              <a:t> of any such policy, programme, enactment or award </a:t>
            </a:r>
            <a:r>
              <a:rPr lang="en-US" sz="2400" b="1" dirty="0"/>
              <a:t>or </a:t>
            </a:r>
            <a:r>
              <a:rPr lang="en-US" sz="2400" u="sng" dirty="0"/>
              <a:t>matters</a:t>
            </a:r>
            <a:r>
              <a:rPr lang="en-US" sz="2400" b="1" u="sng" dirty="0"/>
              <a:t> of a technical nature</a:t>
            </a:r>
            <a:endParaRPr lang="en-IE" sz="2600" dirty="0"/>
          </a:p>
        </p:txBody>
      </p:sp>
      <p:sp>
        <p:nvSpPr>
          <p:cNvPr id="4" name="Slide Number Placeholder 3"/>
          <p:cNvSpPr>
            <a:spLocks noGrp="1"/>
          </p:cNvSpPr>
          <p:nvPr>
            <p:ph type="sldNum" sz="quarter" idx="12"/>
          </p:nvPr>
        </p:nvSpPr>
        <p:spPr>
          <a:xfrm>
            <a:off x="6588224" y="6356350"/>
            <a:ext cx="2133600" cy="365125"/>
          </a:xfrm>
        </p:spPr>
        <p:txBody>
          <a:bodyPr/>
          <a:lstStyle/>
          <a:p>
            <a:fld id="{463BAACD-0530-4448-920D-EEDE8B898EC3}" type="slidenum">
              <a:rPr lang="en-IE" smtClean="0"/>
              <a:t>7</a:t>
            </a:fld>
            <a:endParaRPr lang="en-IE" dirty="0"/>
          </a:p>
        </p:txBody>
      </p:sp>
    </p:spTree>
    <p:extLst>
      <p:ext uri="{BB962C8B-B14F-4D97-AF65-F5344CB8AC3E}">
        <p14:creationId xmlns:p14="http://schemas.microsoft.com/office/powerpoint/2010/main" val="3456441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373616" cy="808735"/>
          </a:xfrm>
        </p:spPr>
        <p:txBody>
          <a:bodyPr>
            <a:normAutofit/>
          </a:bodyPr>
          <a:lstStyle/>
          <a:p>
            <a:r>
              <a:rPr lang="en-IE" dirty="0"/>
              <a:t>Exemptions (section 5(5))</a:t>
            </a:r>
          </a:p>
        </p:txBody>
      </p:sp>
      <p:sp>
        <p:nvSpPr>
          <p:cNvPr id="3" name="Content Placeholder 2"/>
          <p:cNvSpPr>
            <a:spLocks noGrp="1"/>
          </p:cNvSpPr>
          <p:nvPr>
            <p:ph idx="1"/>
          </p:nvPr>
        </p:nvSpPr>
        <p:spPr>
          <a:xfrm>
            <a:off x="437883" y="2708920"/>
            <a:ext cx="3990102" cy="3816424"/>
          </a:xfrm>
        </p:spPr>
        <p:txBody>
          <a:bodyPr>
            <a:normAutofit/>
          </a:bodyPr>
          <a:lstStyle/>
          <a:p>
            <a:pPr lvl="0"/>
            <a:r>
              <a:rPr lang="en-IE" sz="2400" dirty="0"/>
              <a:t>Private affairs</a:t>
            </a:r>
          </a:p>
          <a:p>
            <a:pPr lvl="0"/>
            <a:r>
              <a:rPr lang="en-IE" sz="2400" dirty="0"/>
              <a:t>Principal private residence</a:t>
            </a:r>
          </a:p>
          <a:p>
            <a:pPr lvl="0"/>
            <a:r>
              <a:rPr lang="en-IE" sz="2400" dirty="0"/>
              <a:t>Diplomatic context</a:t>
            </a:r>
          </a:p>
          <a:p>
            <a:pPr lvl="0"/>
            <a:r>
              <a:rPr lang="en-IE" sz="2400" dirty="0"/>
              <a:t>Between public officials</a:t>
            </a:r>
          </a:p>
          <a:p>
            <a:pPr lvl="0"/>
            <a:r>
              <a:rPr lang="en-IE" sz="2400" dirty="0"/>
              <a:t>Strictly factual information</a:t>
            </a:r>
          </a:p>
          <a:p>
            <a:pPr lvl="0"/>
            <a:r>
              <a:rPr lang="en-IE" sz="2400" dirty="0"/>
              <a:t>Trade union negotiations</a:t>
            </a:r>
          </a:p>
          <a:p>
            <a:pPr lvl="0"/>
            <a:r>
              <a:rPr lang="en-IE" sz="2400" dirty="0"/>
              <a:t>Threat to life or safety</a:t>
            </a:r>
          </a:p>
          <a:p>
            <a:r>
              <a:rPr lang="en-IE" sz="2400" dirty="0"/>
              <a:t>Security of the State</a:t>
            </a:r>
            <a:endParaRPr lang="en-IE" dirty="0"/>
          </a:p>
          <a:p>
            <a:pPr marL="0" indent="0">
              <a:buNone/>
            </a:pPr>
            <a:endParaRPr lang="en-IE" dirty="0"/>
          </a:p>
          <a:p>
            <a:pPr marL="0" indent="0">
              <a:buNone/>
            </a:pPr>
            <a:endParaRPr lang="en-IE" dirty="0"/>
          </a:p>
        </p:txBody>
      </p:sp>
      <p:sp>
        <p:nvSpPr>
          <p:cNvPr id="4" name="Content Placeholder 2"/>
          <p:cNvSpPr txBox="1">
            <a:spLocks/>
          </p:cNvSpPr>
          <p:nvPr/>
        </p:nvSpPr>
        <p:spPr>
          <a:xfrm>
            <a:off x="4644008" y="2708920"/>
            <a:ext cx="3960440" cy="3816424"/>
          </a:xfrm>
          <a:prstGeom prst="rect">
            <a:avLst/>
          </a:prstGeom>
        </p:spPr>
        <p:txBody>
          <a:bodyPr vert="horz" lIns="91440" tIns="45720" rIns="91440" bIns="45720" rtlCol="0">
            <a:normAutofit fontScale="92500"/>
          </a:bodyPr>
          <a:lstStyle/>
          <a:p>
            <a:pPr marL="342900" indent="-342900">
              <a:spcBef>
                <a:spcPct val="20000"/>
              </a:spcBef>
              <a:buClr>
                <a:srgbClr val="951B81"/>
              </a:buClr>
              <a:buFont typeface="Wingdings" pitchFamily="2" charset="2"/>
              <a:buChar char="§"/>
              <a:defRPr/>
            </a:pPr>
            <a:r>
              <a:rPr lang="en-IE" sz="2400" dirty="0"/>
              <a:t>Shareholder of State body</a:t>
            </a:r>
          </a:p>
          <a:p>
            <a:pPr marL="342900" marR="0" lvl="0" indent="-342900" algn="l" defTabSz="914400" rtl="0" eaLnBrk="1" fontAlgn="auto" latinLnBrk="0" hangingPunct="1">
              <a:lnSpc>
                <a:spcPct val="100000"/>
              </a:lnSpc>
              <a:spcBef>
                <a:spcPct val="20000"/>
              </a:spcBef>
              <a:spcAft>
                <a:spcPts val="0"/>
              </a:spcAft>
              <a:buClr>
                <a:srgbClr val="951B81"/>
              </a:buClr>
              <a:buSzTx/>
              <a:buFont typeface="Wingdings" pitchFamily="2" charset="2"/>
              <a:buChar char="§"/>
              <a:tabLst/>
              <a:defRPr/>
            </a:pPr>
            <a:r>
              <a:rPr lang="en-IE" sz="2400" dirty="0"/>
              <a:t>Within proceedings of </a:t>
            </a:r>
            <a:r>
              <a:rPr lang="en-IE" sz="2400" dirty="0" err="1"/>
              <a:t>Oireachtas</a:t>
            </a:r>
            <a:r>
              <a:rPr lang="en-IE" sz="2400" dirty="0"/>
              <a:t> Committee</a:t>
            </a:r>
            <a:r>
              <a:rPr kumimoji="0" lang="en-IE"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rgbClr val="951B81"/>
              </a:buClr>
              <a:buSzTx/>
              <a:buFont typeface="Wingdings" pitchFamily="2" charset="2"/>
              <a:buChar char="§"/>
              <a:tabLst/>
              <a:defRPr/>
            </a:pPr>
            <a:r>
              <a:rPr lang="en-IE" sz="2400" noProof="0" dirty="0"/>
              <a:t>Information requested and published by </a:t>
            </a:r>
            <a:r>
              <a:rPr lang="en-IE" sz="2400" dirty="0"/>
              <a:t>public body (Consultations)</a:t>
            </a:r>
          </a:p>
          <a:p>
            <a:pPr marL="342900" marR="0" lvl="0" indent="-342900" algn="l" defTabSz="914400" rtl="0" eaLnBrk="1" fontAlgn="auto" latinLnBrk="0" hangingPunct="1">
              <a:lnSpc>
                <a:spcPct val="100000"/>
              </a:lnSpc>
              <a:spcBef>
                <a:spcPct val="20000"/>
              </a:spcBef>
              <a:spcAft>
                <a:spcPts val="0"/>
              </a:spcAft>
              <a:buClr>
                <a:srgbClr val="951B81"/>
              </a:buClr>
              <a:buSzTx/>
              <a:buFont typeface="Wingdings" pitchFamily="2" charset="2"/>
              <a:buChar char="§"/>
              <a:tabLst/>
              <a:defRPr/>
            </a:pPr>
            <a:r>
              <a:rPr lang="en-IE" sz="2400" dirty="0"/>
              <a:t>Groups established by Public Body where Transparency Code applies (Task forces. Working groups)</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951B81"/>
              </a:buClr>
              <a:buSzTx/>
              <a:buFont typeface="Wingdings" pitchFamily="2" charset="2"/>
              <a:buNone/>
              <a:tabLst/>
              <a:defRPr/>
            </a:pPr>
            <a:endParaRPr kumimoji="0" lang="en-I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1"/>
          <p:cNvSpPr txBox="1">
            <a:spLocks/>
          </p:cNvSpPr>
          <p:nvPr/>
        </p:nvSpPr>
        <p:spPr>
          <a:xfrm>
            <a:off x="539552" y="1844825"/>
            <a:ext cx="8604448" cy="576064"/>
          </a:xfrm>
          <a:prstGeom prst="rect">
            <a:avLst/>
          </a:prstGeom>
        </p:spPr>
        <p:txBody>
          <a:bodyPr vert="horz" lIns="91440" tIns="45720" rIns="91440" bIns="45720" rtlCol="0" anchor="t">
            <a:noAutofit/>
          </a:bodyPr>
          <a:lstStyle/>
          <a:p>
            <a:pPr lvl="0"/>
            <a:r>
              <a:rPr lang="en-IE" sz="2400" dirty="0"/>
              <a:t>Several types of communications are exempt from the requirement to register:</a:t>
            </a:r>
          </a:p>
        </p:txBody>
      </p:sp>
      <p:sp>
        <p:nvSpPr>
          <p:cNvPr id="6" name="Slide Number Placeholder 3"/>
          <p:cNvSpPr>
            <a:spLocks noGrp="1"/>
          </p:cNvSpPr>
          <p:nvPr>
            <p:ph type="sldNum" sz="quarter" idx="12"/>
          </p:nvPr>
        </p:nvSpPr>
        <p:spPr>
          <a:xfrm>
            <a:off x="6474608" y="6342781"/>
            <a:ext cx="2133600" cy="365125"/>
          </a:xfrm>
        </p:spPr>
        <p:txBody>
          <a:bodyPr/>
          <a:lstStyle/>
          <a:p>
            <a:fld id="{F6175E73-B909-4CCC-93E9-870BABEF50F7}" type="slidenum">
              <a:rPr lang="en-IE" smtClean="0"/>
              <a:t>8</a:t>
            </a:fld>
            <a:endParaRPr lang="en-IE" dirty="0"/>
          </a:p>
        </p:txBody>
      </p:sp>
    </p:spTree>
    <p:extLst>
      <p:ext uri="{BB962C8B-B14F-4D97-AF65-F5344CB8AC3E}">
        <p14:creationId xmlns:p14="http://schemas.microsoft.com/office/powerpoint/2010/main" val="54558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Registration requirements</a:t>
            </a:r>
          </a:p>
        </p:txBody>
      </p:sp>
      <p:sp>
        <p:nvSpPr>
          <p:cNvPr id="3" name="Content Placeholder 2"/>
          <p:cNvSpPr>
            <a:spLocks noGrp="1"/>
          </p:cNvSpPr>
          <p:nvPr>
            <p:ph idx="1"/>
          </p:nvPr>
        </p:nvSpPr>
        <p:spPr>
          <a:xfrm>
            <a:off x="463639" y="1844824"/>
            <a:ext cx="8428841" cy="4608512"/>
          </a:xfrm>
        </p:spPr>
        <p:txBody>
          <a:bodyPr>
            <a:normAutofit lnSpcReduction="10000"/>
          </a:bodyPr>
          <a:lstStyle/>
          <a:p>
            <a:r>
              <a:rPr lang="en-IE" dirty="0"/>
              <a:t>Register after first communication with DPO</a:t>
            </a:r>
          </a:p>
          <a:p>
            <a:r>
              <a:rPr lang="en-IE" dirty="0"/>
              <a:t>Create an account on Lobbying.ie</a:t>
            </a:r>
          </a:p>
          <a:p>
            <a:r>
              <a:rPr lang="en-IE" dirty="0"/>
              <a:t>Include in registration:</a:t>
            </a:r>
          </a:p>
          <a:p>
            <a:pPr lvl="1"/>
            <a:r>
              <a:rPr lang="en-IE" sz="2600" dirty="0"/>
              <a:t>Organisation Name - option to include “trading </a:t>
            </a:r>
            <a:r>
              <a:rPr lang="en-IE" sz="2600"/>
              <a:t>as” name </a:t>
            </a:r>
            <a:r>
              <a:rPr lang="en-IE" sz="2600" dirty="0"/>
              <a:t>if different from legal name.</a:t>
            </a:r>
          </a:p>
          <a:p>
            <a:pPr lvl="1"/>
            <a:r>
              <a:rPr lang="en-IE" sz="2600" dirty="0"/>
              <a:t>Business address and contact details</a:t>
            </a:r>
          </a:p>
          <a:p>
            <a:pPr lvl="1"/>
            <a:r>
              <a:rPr lang="en-IE" sz="2600" dirty="0"/>
              <a:t>Main business activities</a:t>
            </a:r>
          </a:p>
          <a:p>
            <a:pPr lvl="1"/>
            <a:r>
              <a:rPr lang="en-IE" sz="2600" dirty="0"/>
              <a:t>Identify person with primary responsibility for lobbying</a:t>
            </a:r>
          </a:p>
          <a:p>
            <a:pPr lvl="1"/>
            <a:r>
              <a:rPr lang="en-IE" sz="2600" dirty="0"/>
              <a:t>Company Registration Office Number or Charitable Registration Number</a:t>
            </a:r>
          </a:p>
        </p:txBody>
      </p:sp>
      <p:sp>
        <p:nvSpPr>
          <p:cNvPr id="4" name="Slide Number Placeholder 3"/>
          <p:cNvSpPr>
            <a:spLocks noGrp="1"/>
          </p:cNvSpPr>
          <p:nvPr>
            <p:ph type="sldNum" sz="quarter" idx="12"/>
          </p:nvPr>
        </p:nvSpPr>
        <p:spPr>
          <a:xfrm>
            <a:off x="6553200" y="6356350"/>
            <a:ext cx="2133600" cy="365125"/>
          </a:xfrm>
        </p:spPr>
        <p:txBody>
          <a:bodyPr/>
          <a:lstStyle/>
          <a:p>
            <a:fld id="{5F30AFA5-8CF7-4C5E-A246-91E90F1E2060}" type="slidenum">
              <a:rPr lang="en-IE" smtClean="0"/>
              <a:pPr/>
              <a:t>9</a:t>
            </a:fld>
            <a:endParaRPr lang="en-IE" dirty="0"/>
          </a:p>
        </p:txBody>
      </p:sp>
    </p:spTree>
    <p:extLst>
      <p:ext uri="{BB962C8B-B14F-4D97-AF65-F5344CB8AC3E}">
        <p14:creationId xmlns:p14="http://schemas.microsoft.com/office/powerpoint/2010/main" val="202069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Presentations" ma:contentTypeID="0x01010001BA71BEE718FE4DBE2EFD201D7A118F8D0063F8F836C1C0C7468E9E01D38BBE868C" ma:contentTypeVersion="140" ma:contentTypeDescription="Create a new document." ma:contentTypeScope="" ma:versionID="8614ee6b17dccf780faa5a8bb9a6a600">
  <xsd:schema xmlns:xsd="http://www.w3.org/2001/XMLSchema" xmlns:xs="http://www.w3.org/2001/XMLSchema" xmlns:p="http://schemas.microsoft.com/office/2006/metadata/properties" xmlns:ns2="fc0105eb-1ccd-4720-b23f-ab5df922411b" xmlns:ns3="b110bec8-b137-42b7-bfb1-eadd599aacae" xmlns:ns4="c3859778-cf92-4e27-99b5-20a79882b955" targetNamespace="http://schemas.microsoft.com/office/2006/metadata/properties" ma:root="true" ma:fieldsID="54db98a2bfd00ce4d4cb5538b70fdbbe" ns2:_="" ns3:_="" ns4:_="">
    <xsd:import namespace="fc0105eb-1ccd-4720-b23f-ab5df922411b"/>
    <xsd:import namespace="b110bec8-b137-42b7-bfb1-eadd599aacae"/>
    <xsd:import namespace="c3859778-cf92-4e27-99b5-20a79882b955"/>
    <xsd:element name="properties">
      <xsd:complexType>
        <xsd:sequence>
          <xsd:element name="documentManagement">
            <xsd:complexType>
              <xsd:all>
                <xsd:element ref="ns2:Auto_x0020_Publish" minOccurs="0"/>
                <xsd:element ref="ns2:DocumentType" minOccurs="0"/>
                <xsd:element ref="ns2:Subject_x0020_Matter" minOccurs="0"/>
                <xsd:element ref="ns2:Reviewer" minOccurs="0"/>
                <xsd:element ref="ns2:Review_x0020_Date" minOccurs="0"/>
                <xsd:element ref="ns2:Publications" minOccurs="0"/>
                <xsd:element ref="ns2:Presentations" minOccurs="0"/>
                <xsd:element ref="ns3:SubHeading1" minOccurs="0"/>
                <xsd:element ref="ns3:SubHeading2" minOccurs="0"/>
                <xsd:element ref="ns2:OOTO_x0020_Author" minOccurs="0"/>
                <xsd:element ref="ns2:CreationDat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105eb-1ccd-4720-b23f-ab5df922411b" elementFormDefault="qualified">
    <xsd:import namespace="http://schemas.microsoft.com/office/2006/documentManagement/types"/>
    <xsd:import namespace="http://schemas.microsoft.com/office/infopath/2007/PartnerControls"/>
    <xsd:element name="Auto_x0020_Publish" ma:index="8" nillable="true" ma:displayName="Auto Publish" ma:default="1" ma:internalName="Auto_x0020_Publish" ma:readOnly="false">
      <xsd:simpleType>
        <xsd:restriction base="dms:Boolean"/>
      </xsd:simpleType>
    </xsd:element>
    <xsd:element name="DocumentType" ma:index="9" nillable="true" ma:displayName="Document Type" ma:default="Migrated 2017" ma:format="Dropdown" ma:internalName="Document_x0020_Type">
      <xsd:simpleType>
        <xsd:restriction base="dms:Choice">
          <xsd:enumeration value="Case Work"/>
          <xsd:enumeration value="Contracts"/>
          <xsd:enumeration value="Correspondence"/>
          <xsd:enumeration value="FOI Requests"/>
          <xsd:enumeration value="Governance"/>
          <xsd:enumeration value="Meetings"/>
          <xsd:enumeration value="Multi Media"/>
          <xsd:enumeration value="Plans"/>
          <xsd:enumeration value="Procurement"/>
          <xsd:enumeration value="Projects"/>
          <xsd:enumeration value="Publications"/>
          <xsd:enumeration value="Reference"/>
          <xsd:enumeration value="Reports"/>
          <xsd:enumeration value="Technical"/>
          <xsd:enumeration value="Template"/>
          <xsd:enumeration value="Migrated 2017"/>
        </xsd:restriction>
      </xsd:simpleType>
    </xsd:element>
    <xsd:element name="Subject_x0020_Matter" ma:index="10" nillable="true" ma:displayName="Subject Matter" ma:internalName="Subject_x0020_Matter" ma:readOnly="false">
      <xsd:simpleType>
        <xsd:restriction base="dms:Text"/>
      </xsd:simpleType>
    </xsd:element>
    <xsd:element name="Reviewer" ma:index="11" nillable="true" ma:displayName="Reviewer" ma:internalName="Review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12" nillable="true" ma:displayName="Review Date" ma:internalName="Review_x0020_Date" ma:readOnly="false">
      <xsd:simpleType>
        <xsd:restriction base="dms:DateTime"/>
      </xsd:simpleType>
    </xsd:element>
    <xsd:element name="Publications" ma:index="13" nillable="true" ma:displayName="Publications" ma:default="Annual Reports" ma:description="" ma:format="Dropdown" ma:internalName="Publications">
      <xsd:simpleType>
        <xsd:restriction base="dms:Choice">
          <xsd:enumeration value="Annual Reports"/>
          <xsd:enumeration value="Casebook"/>
          <xsd:enumeration value="Codes of Practice"/>
          <xsd:enumeration value="Complaint Leaflets"/>
          <xsd:enumeration value="Customer Charter"/>
          <xsd:enumeration value="Investigation Reports"/>
          <xsd:enumeration value="Information Booklets &amp; Leaflets"/>
          <xsd:enumeration value="Special Reports"/>
          <xsd:enumeration value="Recruitment and Selection Handbook"/>
        </xsd:restriction>
      </xsd:simpleType>
    </xsd:element>
    <xsd:element name="Presentations" ma:index="14" nillable="true" ma:displayName="Presentations" ma:default="External" ma:description="" ma:format="Dropdown" ma:internalName="Presentations" ma:readOnly="false">
      <xsd:simpleType>
        <xsd:restriction base="dms:Choice">
          <xsd:enumeration value="External"/>
          <xsd:enumeration value="Internal"/>
          <xsd:enumeration value="Templates"/>
          <xsd:enumeration value="Training"/>
          <xsd:enumeration value="Visiting Delegations"/>
        </xsd:restriction>
      </xsd:simpleType>
    </xsd:element>
    <xsd:element name="OOTO_x0020_Author" ma:index="17" nillable="true" ma:displayName="OOTO Author" ma:internalName="OOTO_x0020_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reationDate" ma:index="18" nillable="true" ma:displayName="Creation Date" ma:format="DateTime" ma:internalName="Crea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10bec8-b137-42b7-bfb1-eadd599aacae" elementFormDefault="qualified">
    <xsd:import namespace="http://schemas.microsoft.com/office/2006/documentManagement/types"/>
    <xsd:import namespace="http://schemas.microsoft.com/office/infopath/2007/PartnerControls"/>
    <xsd:element name="SubHeading1" ma:index="15" nillable="true" ma:displayName="SubHeading1" ma:internalName="SubHeading1">
      <xsd:simpleType>
        <xsd:restriction base="dms:Text"/>
      </xsd:simpleType>
    </xsd:element>
    <xsd:element name="SubHeading2" ma:index="16" nillable="true" ma:displayName="SubHeading2" ma:internalName="SubHeading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859778-cf92-4e27-99b5-20a79882b955"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f289cda6-a09b-40f1-82ed-3a8691ca8755" ContentTypeId="0x01010001BA71BEE718FE4DBE2EFD201D7A118F8D"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_dlc_DocId xmlns="c3859778-cf92-4e27-99b5-20a79882b955">YJKSQUJ3C5QY-2046304229-573</_dlc_DocId>
    <_dlc_DocIdUrl xmlns="c3859778-cf92-4e27-99b5-20a79882b955">
      <Url>https://dms.ombudsman.ie/sites/Lobbying/_layouts/15/DocIdRedir.aspx?ID=YJKSQUJ3C5QY-2046304229-573</Url>
      <Description>YJKSQUJ3C5QY-2046304229-573</Description>
    </_dlc_DocIdUrl>
    <Subject_x0020_Matter xmlns="fc0105eb-1ccd-4720-b23f-ab5df922411b">Induction Presentation - 18 November 2025</Subject_x0020_Matter>
    <Review_x0020_Date xmlns="fc0105eb-1ccd-4720-b23f-ab5df922411b" xsi:nil="true"/>
    <Publications xmlns="fc0105eb-1ccd-4720-b23f-ab5df922411b">Annual Reports</Publications>
    <DocumentType xmlns="fc0105eb-1ccd-4720-b23f-ab5df922411b">Reference</DocumentType>
    <Presentations xmlns="fc0105eb-1ccd-4720-b23f-ab5df922411b">Training</Presentations>
    <Auto_x0020_Publish xmlns="fc0105eb-1ccd-4720-b23f-ab5df922411b">true</Auto_x0020_Publish>
    <Reviewer xmlns="fc0105eb-1ccd-4720-b23f-ab5df922411b">
      <UserInfo>
        <DisplayName/>
        <AccountId xsi:nil="true"/>
        <AccountType/>
      </UserInfo>
    </Reviewer>
    <SubHeading1 xmlns="b110bec8-b137-42b7-bfb1-eadd599aacae" xsi:nil="true"/>
    <SubHeading2 xmlns="b110bec8-b137-42b7-bfb1-eadd599aacae" xsi:nil="true"/>
    <OOTO_x0020_Author xmlns="fc0105eb-1ccd-4720-b23f-ab5df922411b">
      <UserInfo>
        <DisplayName/>
        <AccountId xsi:nil="true"/>
        <AccountType/>
      </UserInfo>
    </OOTO_x0020_Author>
    <CreationDate xmlns="fc0105eb-1ccd-4720-b23f-ab5df922411b">2021-11-02T10:53:00+00:00</CreationDate>
  </documentManagement>
</p:properties>
</file>

<file path=customXml/itemProps1.xml><?xml version="1.0" encoding="utf-8"?>
<ds:datastoreItem xmlns:ds="http://schemas.openxmlformats.org/officeDocument/2006/customXml" ds:itemID="{F2FF9A55-B657-4339-A121-ADA26315F8CE}">
  <ds:schemaRefs>
    <ds:schemaRef ds:uri="http://schemas.microsoft.com/office/2006/metadata/customXsn"/>
  </ds:schemaRefs>
</ds:datastoreItem>
</file>

<file path=customXml/itemProps2.xml><?xml version="1.0" encoding="utf-8"?>
<ds:datastoreItem xmlns:ds="http://schemas.openxmlformats.org/officeDocument/2006/customXml" ds:itemID="{54A302C0-0F2F-4825-8ED9-7790A51CA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105eb-1ccd-4720-b23f-ab5df922411b"/>
    <ds:schemaRef ds:uri="b110bec8-b137-42b7-bfb1-eadd599aacae"/>
    <ds:schemaRef ds:uri="c3859778-cf92-4e27-99b5-20a7988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B87731-E451-4312-93F4-C146F40046D3}">
  <ds:schemaRefs>
    <ds:schemaRef ds:uri="http://schemas.microsoft.com/sharepoint/events"/>
  </ds:schemaRefs>
</ds:datastoreItem>
</file>

<file path=customXml/itemProps4.xml><?xml version="1.0" encoding="utf-8"?>
<ds:datastoreItem xmlns:ds="http://schemas.openxmlformats.org/officeDocument/2006/customXml" ds:itemID="{9338946A-E9A8-4D35-8DB8-00715F056DCE}">
  <ds:schemaRefs>
    <ds:schemaRef ds:uri="Microsoft.SharePoint.Taxonomy.ContentTypeSync"/>
  </ds:schemaRefs>
</ds:datastoreItem>
</file>

<file path=customXml/itemProps5.xml><?xml version="1.0" encoding="utf-8"?>
<ds:datastoreItem xmlns:ds="http://schemas.openxmlformats.org/officeDocument/2006/customXml" ds:itemID="{C778D3D0-4F05-4667-8308-2F9D52C023E9}">
  <ds:schemaRefs>
    <ds:schemaRef ds:uri="http://schemas.microsoft.com/sharepoint/v3/contenttype/forms"/>
  </ds:schemaRefs>
</ds:datastoreItem>
</file>

<file path=customXml/itemProps6.xml><?xml version="1.0" encoding="utf-8"?>
<ds:datastoreItem xmlns:ds="http://schemas.openxmlformats.org/officeDocument/2006/customXml" ds:itemID="{0BBFBF0A-87FE-4926-B351-00B252282046}">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c3859778-cf92-4e27-99b5-20a79882b955"/>
    <ds:schemaRef ds:uri="http://schemas.microsoft.com/office/2006/documentManagement/types"/>
    <ds:schemaRef ds:uri="b110bec8-b137-42b7-bfb1-eadd599aacae"/>
    <ds:schemaRef ds:uri="fc0105eb-1ccd-4720-b23f-ab5df92241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3732</TotalTime>
  <Words>1570</Words>
  <Application>Microsoft Office PowerPoint</Application>
  <PresentationFormat>On-screen Show (4:3)</PresentationFormat>
  <Paragraphs>213</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Regulation of Lobbying  What you need to know</vt:lpstr>
      <vt:lpstr>Presentation topics</vt:lpstr>
      <vt:lpstr>Regulation of Lobbying Act 2015</vt:lpstr>
      <vt:lpstr>What is lobbying? The Three-Step Test</vt:lpstr>
      <vt:lpstr>Step 1: Are you within scope of the Act?</vt:lpstr>
      <vt:lpstr>Step 2: Are you communicating with a DPO? </vt:lpstr>
      <vt:lpstr>Step 3: Is it about a relevant matter?</vt:lpstr>
      <vt:lpstr>Exemptions (section 5(5))</vt:lpstr>
      <vt:lpstr>Registration requirements</vt:lpstr>
      <vt:lpstr>Return requirements</vt:lpstr>
      <vt:lpstr>Contraventions and Enforcement</vt:lpstr>
      <vt:lpstr>Code of Conduct</vt:lpstr>
      <vt:lpstr>Section 22- Post-employment restrictions</vt:lpstr>
      <vt:lpstr>Section 22- Relevant DPOs</vt:lpstr>
      <vt:lpstr>Section 22 - Scope</vt:lpstr>
      <vt:lpstr>Section 22- Determination </vt:lpstr>
      <vt:lpstr>Section 22 - Post employment Case Study</vt:lpstr>
      <vt:lpstr>Section 22 - Post employment Case Study</vt:lpstr>
      <vt:lpstr>Section 22 - Post employment Case Study</vt:lpstr>
      <vt:lpstr>Section 22 - Post employment Case Study</vt:lpstr>
      <vt:lpstr>Thank you/Questions?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Presentation - 18 November 2025</dc:title>
  <dc:creator>Aidan.Moore</dc:creator>
  <cp:lastModifiedBy>Conor Mulvihill (SIPO)</cp:lastModifiedBy>
  <cp:revision>285</cp:revision>
  <cp:lastPrinted>2024-07-30T11:15:28Z</cp:lastPrinted>
  <dcterms:created xsi:type="dcterms:W3CDTF">2014-04-01T09:53:43Z</dcterms:created>
  <dcterms:modified xsi:type="dcterms:W3CDTF">2025-12-01T16:05:26Z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0x01010001BA71BEE718FE4DBE2EFD201D7A118F8D0063F8F836C1C0C7468E9E01D38BBE868C</vt:lpwstr>
  </property>
  <property fmtid="{D5CDD505-2E9C-101B-9397-08002B2CF9AE}" pid="3" name="_dlc_DocIdItemGuid">
    <vt:lpwstr>91a6e700-0b44-4248-9737-78ea72fc60c8</vt:lpwstr>
  </property>
  <property fmtid="{D5CDD505-2E9C-101B-9397-08002B2CF9AE}" pid="4" name="Order">
    <vt:r8>33700</vt:r8>
  </property>
  <property fmtid="{D5CDD505-2E9C-101B-9397-08002B2CF9AE}" pid="5" name="CreationDate">
    <vt:filetime>2014-04-01T09:53:00Z</vt:filetime>
  </property>
  <property fmtid="{D5CDD505-2E9C-101B-9397-08002B2CF9AE}" pid="6" name="Approver">
    <vt:lpwstr/>
  </property>
  <property fmtid="{D5CDD505-2E9C-101B-9397-08002B2CF9AE}" pid="7" name="External">
    <vt:bool>false</vt:bool>
  </property>
  <property fmtid="{D5CDD505-2E9C-101B-9397-08002B2CF9AE}" pid="8" name="OOTO Author">
    <vt:lpwstr/>
  </property>
</Properties>
</file>